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7" r:id="rId7"/>
    <p:sldId id="268" r:id="rId8"/>
    <p:sldId id="273" r:id="rId9"/>
    <p:sldId id="277" r:id="rId10"/>
    <p:sldId id="283" r:id="rId11"/>
    <p:sldId id="284" r:id="rId12"/>
    <p:sldId id="285" r:id="rId13"/>
    <p:sldId id="282" r:id="rId14"/>
    <p:sldId id="280" r:id="rId15"/>
    <p:sldId id="281" r:id="rId16"/>
    <p:sldId id="279" r:id="rId17"/>
    <p:sldId id="274"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6AABD-CD5A-4590-BFE1-415623B2E40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E1D9BBE4-A01A-4E12-9CDD-ECEBC988BCEE}">
      <dgm:prSet/>
      <dgm:spPr/>
      <dgm:t>
        <a:bodyPr/>
        <a:lstStyle/>
        <a:p>
          <a:r>
            <a:rPr lang="en-US"/>
            <a:t>NJ certified school psychologist</a:t>
          </a:r>
        </a:p>
      </dgm:t>
    </dgm:pt>
    <dgm:pt modelId="{31190B67-5BB0-4765-8EF5-1B6A1B4C5188}" type="parTrans" cxnId="{E9248BE8-8380-40D7-9757-12591FA33EC0}">
      <dgm:prSet/>
      <dgm:spPr/>
      <dgm:t>
        <a:bodyPr/>
        <a:lstStyle/>
        <a:p>
          <a:endParaRPr lang="en-US"/>
        </a:p>
      </dgm:t>
    </dgm:pt>
    <dgm:pt modelId="{A362B465-263D-4D67-8530-4C03B17C00CB}" type="sibTrans" cxnId="{E9248BE8-8380-40D7-9757-12591FA33EC0}">
      <dgm:prSet/>
      <dgm:spPr/>
      <dgm:t>
        <a:bodyPr/>
        <a:lstStyle/>
        <a:p>
          <a:endParaRPr lang="en-US"/>
        </a:p>
      </dgm:t>
    </dgm:pt>
    <dgm:pt modelId="{CC3C9BFC-76D8-4DF2-99C9-48EE6AEDE394}">
      <dgm:prSet/>
      <dgm:spPr/>
      <dgm:t>
        <a:bodyPr/>
        <a:lstStyle/>
        <a:p>
          <a:r>
            <a:rPr lang="en-US"/>
            <a:t>Assistant professor of psychology and counseling at GCU (Lakewood campus)</a:t>
          </a:r>
        </a:p>
      </dgm:t>
    </dgm:pt>
    <dgm:pt modelId="{8E2AA454-3BE2-4B26-8FC1-599A862677C4}" type="parTrans" cxnId="{257C2C43-FD0D-4179-A345-0D58EF2FFA28}">
      <dgm:prSet/>
      <dgm:spPr/>
      <dgm:t>
        <a:bodyPr/>
        <a:lstStyle/>
        <a:p>
          <a:endParaRPr lang="en-US"/>
        </a:p>
      </dgm:t>
    </dgm:pt>
    <dgm:pt modelId="{5F7B7AD8-BF4D-4F89-9056-67C2FA088C13}" type="sibTrans" cxnId="{257C2C43-FD0D-4179-A345-0D58EF2FFA28}">
      <dgm:prSet/>
      <dgm:spPr/>
      <dgm:t>
        <a:bodyPr/>
        <a:lstStyle/>
        <a:p>
          <a:endParaRPr lang="en-US"/>
        </a:p>
      </dgm:t>
    </dgm:pt>
    <dgm:pt modelId="{305B8AA3-7A53-4780-82D2-5EBAD0E9B537}">
      <dgm:prSet/>
      <dgm:spPr/>
      <dgm:t>
        <a:bodyPr/>
        <a:lstStyle/>
        <a:p>
          <a:r>
            <a:rPr lang="en-US"/>
            <a:t>Doctor of Psychology in School Psychology</a:t>
          </a:r>
        </a:p>
      </dgm:t>
    </dgm:pt>
    <dgm:pt modelId="{2F62379C-9164-4AF7-B9EA-76A30B209BF9}" type="parTrans" cxnId="{8C61C082-166E-497E-B008-BA45943827C3}">
      <dgm:prSet/>
      <dgm:spPr/>
      <dgm:t>
        <a:bodyPr/>
        <a:lstStyle/>
        <a:p>
          <a:endParaRPr lang="en-US"/>
        </a:p>
      </dgm:t>
    </dgm:pt>
    <dgm:pt modelId="{466D735D-2F5E-4BF2-8D4C-27B57FBE3CA8}" type="sibTrans" cxnId="{8C61C082-166E-497E-B008-BA45943827C3}">
      <dgm:prSet/>
      <dgm:spPr/>
      <dgm:t>
        <a:bodyPr/>
        <a:lstStyle/>
        <a:p>
          <a:endParaRPr lang="en-US"/>
        </a:p>
      </dgm:t>
    </dgm:pt>
    <dgm:pt modelId="{B10DEE8D-58A4-4ECD-AC3F-FFB27F3C8A72}">
      <dgm:prSet/>
      <dgm:spPr/>
      <dgm:t>
        <a:bodyPr/>
        <a:lstStyle/>
        <a:p>
          <a:r>
            <a:rPr lang="en-US"/>
            <a:t>Research interests in executive functions and learning, literacy, and resilience</a:t>
          </a:r>
        </a:p>
      </dgm:t>
    </dgm:pt>
    <dgm:pt modelId="{6BF2FB36-299C-4EBF-BCB8-AB87443F3BD3}" type="parTrans" cxnId="{7C9B8141-78DE-4FA9-9A63-5A3974804146}">
      <dgm:prSet/>
      <dgm:spPr/>
      <dgm:t>
        <a:bodyPr/>
        <a:lstStyle/>
        <a:p>
          <a:endParaRPr lang="en-US"/>
        </a:p>
      </dgm:t>
    </dgm:pt>
    <dgm:pt modelId="{1CE04186-45F7-4D4E-AF59-CF46BAA3ED02}" type="sibTrans" cxnId="{7C9B8141-78DE-4FA9-9A63-5A3974804146}">
      <dgm:prSet/>
      <dgm:spPr/>
      <dgm:t>
        <a:bodyPr/>
        <a:lstStyle/>
        <a:p>
          <a:endParaRPr lang="en-US"/>
        </a:p>
      </dgm:t>
    </dgm:pt>
    <dgm:pt modelId="{3D84D65A-2BA7-4A76-A3CE-B8C4AC4B28B2}">
      <dgm:prSet/>
      <dgm:spPr/>
      <dgm:t>
        <a:bodyPr/>
        <a:lstStyle/>
        <a:p>
          <a:r>
            <a:rPr lang="en-US" dirty="0"/>
            <a:t>Mother of 2 boys </a:t>
          </a:r>
        </a:p>
        <a:p>
          <a:r>
            <a:rPr lang="en-US" dirty="0"/>
            <a:t>(6 and 3)</a:t>
          </a:r>
        </a:p>
      </dgm:t>
    </dgm:pt>
    <dgm:pt modelId="{502238B5-0203-4F45-8323-488CE85C8283}" type="parTrans" cxnId="{AFF0956A-8E61-4E63-8C03-309063D2E9AF}">
      <dgm:prSet/>
      <dgm:spPr/>
      <dgm:t>
        <a:bodyPr/>
        <a:lstStyle/>
        <a:p>
          <a:endParaRPr lang="en-US"/>
        </a:p>
      </dgm:t>
    </dgm:pt>
    <dgm:pt modelId="{18EF556B-72E5-471B-8287-136DA67BC799}" type="sibTrans" cxnId="{AFF0956A-8E61-4E63-8C03-309063D2E9AF}">
      <dgm:prSet/>
      <dgm:spPr/>
      <dgm:t>
        <a:bodyPr/>
        <a:lstStyle/>
        <a:p>
          <a:endParaRPr lang="en-US"/>
        </a:p>
      </dgm:t>
    </dgm:pt>
    <dgm:pt modelId="{41790AF8-5AD3-4854-9DD9-364F4B002A9C}" type="pres">
      <dgm:prSet presAssocID="{DB26AABD-CD5A-4590-BFE1-415623B2E401}" presName="diagram" presStyleCnt="0">
        <dgm:presLayoutVars>
          <dgm:dir/>
          <dgm:resizeHandles val="exact"/>
        </dgm:presLayoutVars>
      </dgm:prSet>
      <dgm:spPr/>
    </dgm:pt>
    <dgm:pt modelId="{AE491044-C537-4FEC-8E5E-5C4DF5D16D2A}" type="pres">
      <dgm:prSet presAssocID="{E1D9BBE4-A01A-4E12-9CDD-ECEBC988BCEE}" presName="node" presStyleLbl="node1" presStyleIdx="0" presStyleCnt="5">
        <dgm:presLayoutVars>
          <dgm:bulletEnabled val="1"/>
        </dgm:presLayoutVars>
      </dgm:prSet>
      <dgm:spPr/>
    </dgm:pt>
    <dgm:pt modelId="{04F0AFFA-EFF6-49FF-BD56-EB68D8ACFC9D}" type="pres">
      <dgm:prSet presAssocID="{A362B465-263D-4D67-8530-4C03B17C00CB}" presName="sibTrans" presStyleCnt="0"/>
      <dgm:spPr/>
    </dgm:pt>
    <dgm:pt modelId="{5D6AC02F-CD2B-446E-BEDA-EE8F4C2C7AA9}" type="pres">
      <dgm:prSet presAssocID="{CC3C9BFC-76D8-4DF2-99C9-48EE6AEDE394}" presName="node" presStyleLbl="node1" presStyleIdx="1" presStyleCnt="5">
        <dgm:presLayoutVars>
          <dgm:bulletEnabled val="1"/>
        </dgm:presLayoutVars>
      </dgm:prSet>
      <dgm:spPr/>
    </dgm:pt>
    <dgm:pt modelId="{0F7CC3E9-A8B9-410E-A0E0-3229BA499628}" type="pres">
      <dgm:prSet presAssocID="{5F7B7AD8-BF4D-4F89-9056-67C2FA088C13}" presName="sibTrans" presStyleCnt="0"/>
      <dgm:spPr/>
    </dgm:pt>
    <dgm:pt modelId="{4D75A091-04C8-4487-AF1A-8AB5EB0BE02C}" type="pres">
      <dgm:prSet presAssocID="{305B8AA3-7A53-4780-82D2-5EBAD0E9B537}" presName="node" presStyleLbl="node1" presStyleIdx="2" presStyleCnt="5">
        <dgm:presLayoutVars>
          <dgm:bulletEnabled val="1"/>
        </dgm:presLayoutVars>
      </dgm:prSet>
      <dgm:spPr/>
    </dgm:pt>
    <dgm:pt modelId="{904E4C45-2DCE-439F-921E-72812C5277D5}" type="pres">
      <dgm:prSet presAssocID="{466D735D-2F5E-4BF2-8D4C-27B57FBE3CA8}" presName="sibTrans" presStyleCnt="0"/>
      <dgm:spPr/>
    </dgm:pt>
    <dgm:pt modelId="{F7DA95AC-79B5-4726-A3B3-2BA25D357D90}" type="pres">
      <dgm:prSet presAssocID="{B10DEE8D-58A4-4ECD-AC3F-FFB27F3C8A72}" presName="node" presStyleLbl="node1" presStyleIdx="3" presStyleCnt="5">
        <dgm:presLayoutVars>
          <dgm:bulletEnabled val="1"/>
        </dgm:presLayoutVars>
      </dgm:prSet>
      <dgm:spPr/>
    </dgm:pt>
    <dgm:pt modelId="{7A6BBD7E-5638-441C-BE8F-2B54EB490EB8}" type="pres">
      <dgm:prSet presAssocID="{1CE04186-45F7-4D4E-AF59-CF46BAA3ED02}" presName="sibTrans" presStyleCnt="0"/>
      <dgm:spPr/>
    </dgm:pt>
    <dgm:pt modelId="{07D1DBB1-4A43-4A6E-A45E-BF8007099EA0}" type="pres">
      <dgm:prSet presAssocID="{3D84D65A-2BA7-4A76-A3CE-B8C4AC4B28B2}" presName="node" presStyleLbl="node1" presStyleIdx="4" presStyleCnt="5">
        <dgm:presLayoutVars>
          <dgm:bulletEnabled val="1"/>
        </dgm:presLayoutVars>
      </dgm:prSet>
      <dgm:spPr/>
    </dgm:pt>
  </dgm:ptLst>
  <dgm:cxnLst>
    <dgm:cxn modelId="{7C9B8141-78DE-4FA9-9A63-5A3974804146}" srcId="{DB26AABD-CD5A-4590-BFE1-415623B2E401}" destId="{B10DEE8D-58A4-4ECD-AC3F-FFB27F3C8A72}" srcOrd="3" destOrd="0" parTransId="{6BF2FB36-299C-4EBF-BCB8-AB87443F3BD3}" sibTransId="{1CE04186-45F7-4D4E-AF59-CF46BAA3ED02}"/>
    <dgm:cxn modelId="{257C2C43-FD0D-4179-A345-0D58EF2FFA28}" srcId="{DB26AABD-CD5A-4590-BFE1-415623B2E401}" destId="{CC3C9BFC-76D8-4DF2-99C9-48EE6AEDE394}" srcOrd="1" destOrd="0" parTransId="{8E2AA454-3BE2-4B26-8FC1-599A862677C4}" sibTransId="{5F7B7AD8-BF4D-4F89-9056-67C2FA088C13}"/>
    <dgm:cxn modelId="{AFF0956A-8E61-4E63-8C03-309063D2E9AF}" srcId="{DB26AABD-CD5A-4590-BFE1-415623B2E401}" destId="{3D84D65A-2BA7-4A76-A3CE-B8C4AC4B28B2}" srcOrd="4" destOrd="0" parTransId="{502238B5-0203-4F45-8323-488CE85C8283}" sibTransId="{18EF556B-72E5-471B-8287-136DA67BC799}"/>
    <dgm:cxn modelId="{DBD8D74A-63E0-4765-847A-AADFBFB73101}" type="presOf" srcId="{305B8AA3-7A53-4780-82D2-5EBAD0E9B537}" destId="{4D75A091-04C8-4487-AF1A-8AB5EB0BE02C}" srcOrd="0" destOrd="0" presId="urn:microsoft.com/office/officeart/2005/8/layout/default"/>
    <dgm:cxn modelId="{6966E070-DEAD-4B59-9693-509E7F772BC6}" type="presOf" srcId="{CC3C9BFC-76D8-4DF2-99C9-48EE6AEDE394}" destId="{5D6AC02F-CD2B-446E-BEDA-EE8F4C2C7AA9}" srcOrd="0" destOrd="0" presId="urn:microsoft.com/office/officeart/2005/8/layout/default"/>
    <dgm:cxn modelId="{A8469B78-51D4-46F7-A783-FB0E8C633933}" type="presOf" srcId="{E1D9BBE4-A01A-4E12-9CDD-ECEBC988BCEE}" destId="{AE491044-C537-4FEC-8E5E-5C4DF5D16D2A}" srcOrd="0" destOrd="0" presId="urn:microsoft.com/office/officeart/2005/8/layout/default"/>
    <dgm:cxn modelId="{8C61C082-166E-497E-B008-BA45943827C3}" srcId="{DB26AABD-CD5A-4590-BFE1-415623B2E401}" destId="{305B8AA3-7A53-4780-82D2-5EBAD0E9B537}" srcOrd="2" destOrd="0" parTransId="{2F62379C-9164-4AF7-B9EA-76A30B209BF9}" sibTransId="{466D735D-2F5E-4BF2-8D4C-27B57FBE3CA8}"/>
    <dgm:cxn modelId="{718F98A4-626C-449C-BB32-26EA2BA1B95A}" type="presOf" srcId="{3D84D65A-2BA7-4A76-A3CE-B8C4AC4B28B2}" destId="{07D1DBB1-4A43-4A6E-A45E-BF8007099EA0}" srcOrd="0" destOrd="0" presId="urn:microsoft.com/office/officeart/2005/8/layout/default"/>
    <dgm:cxn modelId="{A7E1E7BC-9496-45C6-8CD6-156547312CAA}" type="presOf" srcId="{DB26AABD-CD5A-4590-BFE1-415623B2E401}" destId="{41790AF8-5AD3-4854-9DD9-364F4B002A9C}" srcOrd="0" destOrd="0" presId="urn:microsoft.com/office/officeart/2005/8/layout/default"/>
    <dgm:cxn modelId="{91D6DDC3-687A-4D7B-B3D7-528B1CDFF0C6}" type="presOf" srcId="{B10DEE8D-58A4-4ECD-AC3F-FFB27F3C8A72}" destId="{F7DA95AC-79B5-4726-A3B3-2BA25D357D90}" srcOrd="0" destOrd="0" presId="urn:microsoft.com/office/officeart/2005/8/layout/default"/>
    <dgm:cxn modelId="{E9248BE8-8380-40D7-9757-12591FA33EC0}" srcId="{DB26AABD-CD5A-4590-BFE1-415623B2E401}" destId="{E1D9BBE4-A01A-4E12-9CDD-ECEBC988BCEE}" srcOrd="0" destOrd="0" parTransId="{31190B67-5BB0-4765-8EF5-1B6A1B4C5188}" sibTransId="{A362B465-263D-4D67-8530-4C03B17C00CB}"/>
    <dgm:cxn modelId="{06E1FC43-1C21-414D-9E52-0B1A204D5159}" type="presParOf" srcId="{41790AF8-5AD3-4854-9DD9-364F4B002A9C}" destId="{AE491044-C537-4FEC-8E5E-5C4DF5D16D2A}" srcOrd="0" destOrd="0" presId="urn:microsoft.com/office/officeart/2005/8/layout/default"/>
    <dgm:cxn modelId="{D4287516-212A-478C-BEB1-18E6760F9136}" type="presParOf" srcId="{41790AF8-5AD3-4854-9DD9-364F4B002A9C}" destId="{04F0AFFA-EFF6-49FF-BD56-EB68D8ACFC9D}" srcOrd="1" destOrd="0" presId="urn:microsoft.com/office/officeart/2005/8/layout/default"/>
    <dgm:cxn modelId="{D8928262-E907-4B4B-AA93-B38355136F5E}" type="presParOf" srcId="{41790AF8-5AD3-4854-9DD9-364F4B002A9C}" destId="{5D6AC02F-CD2B-446E-BEDA-EE8F4C2C7AA9}" srcOrd="2" destOrd="0" presId="urn:microsoft.com/office/officeart/2005/8/layout/default"/>
    <dgm:cxn modelId="{C6B8E308-2DB4-4ABE-AAF3-091E4599400E}" type="presParOf" srcId="{41790AF8-5AD3-4854-9DD9-364F4B002A9C}" destId="{0F7CC3E9-A8B9-410E-A0E0-3229BA499628}" srcOrd="3" destOrd="0" presId="urn:microsoft.com/office/officeart/2005/8/layout/default"/>
    <dgm:cxn modelId="{2AF62CB4-9822-4140-A1F8-9BED1AEB682B}" type="presParOf" srcId="{41790AF8-5AD3-4854-9DD9-364F4B002A9C}" destId="{4D75A091-04C8-4487-AF1A-8AB5EB0BE02C}" srcOrd="4" destOrd="0" presId="urn:microsoft.com/office/officeart/2005/8/layout/default"/>
    <dgm:cxn modelId="{7D751993-23C9-4BEB-AB43-271E324A3C86}" type="presParOf" srcId="{41790AF8-5AD3-4854-9DD9-364F4B002A9C}" destId="{904E4C45-2DCE-439F-921E-72812C5277D5}" srcOrd="5" destOrd="0" presId="urn:microsoft.com/office/officeart/2005/8/layout/default"/>
    <dgm:cxn modelId="{D30A8EF0-3682-4F6C-8644-7C368A01FFC6}" type="presParOf" srcId="{41790AF8-5AD3-4854-9DD9-364F4B002A9C}" destId="{F7DA95AC-79B5-4726-A3B3-2BA25D357D90}" srcOrd="6" destOrd="0" presId="urn:microsoft.com/office/officeart/2005/8/layout/default"/>
    <dgm:cxn modelId="{564792B4-E9BA-4746-87EE-C9AF89710079}" type="presParOf" srcId="{41790AF8-5AD3-4854-9DD9-364F4B002A9C}" destId="{7A6BBD7E-5638-441C-BE8F-2B54EB490EB8}" srcOrd="7" destOrd="0" presId="urn:microsoft.com/office/officeart/2005/8/layout/default"/>
    <dgm:cxn modelId="{CFD325F7-7B5C-4B2F-ACCE-EF2626A372BF}" type="presParOf" srcId="{41790AF8-5AD3-4854-9DD9-364F4B002A9C}" destId="{07D1DBB1-4A43-4A6E-A45E-BF8007099EA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297DF-8FF8-4CE0-B84D-5F9A1F2D96B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BEAD9571-3365-46DF-95EC-64445A4178CF}">
      <dgm:prSet/>
      <dgm:spPr/>
      <dgm:t>
        <a:bodyPr/>
        <a:lstStyle/>
        <a:p>
          <a:r>
            <a:rPr lang="en-US"/>
            <a:t>Opening Thoughts/Questions</a:t>
          </a:r>
        </a:p>
      </dgm:t>
    </dgm:pt>
    <dgm:pt modelId="{FCBC19C1-95A0-4572-B182-2656910BD43A}" type="parTrans" cxnId="{73E3C55E-1B37-446D-8597-42BF74ACB236}">
      <dgm:prSet/>
      <dgm:spPr/>
      <dgm:t>
        <a:bodyPr/>
        <a:lstStyle/>
        <a:p>
          <a:endParaRPr lang="en-US"/>
        </a:p>
      </dgm:t>
    </dgm:pt>
    <dgm:pt modelId="{28E8ECD7-7DFE-497B-A397-F801A4F476D4}" type="sibTrans" cxnId="{73E3C55E-1B37-446D-8597-42BF74ACB236}">
      <dgm:prSet/>
      <dgm:spPr/>
      <dgm:t>
        <a:bodyPr/>
        <a:lstStyle/>
        <a:p>
          <a:endParaRPr lang="en-US"/>
        </a:p>
      </dgm:t>
    </dgm:pt>
    <dgm:pt modelId="{7BD1E9A6-301D-415E-9A8D-6B150E0DC64B}">
      <dgm:prSet/>
      <dgm:spPr/>
      <dgm:t>
        <a:bodyPr/>
        <a:lstStyle/>
        <a:p>
          <a:r>
            <a:rPr lang="en-US"/>
            <a:t>Mental Health trends</a:t>
          </a:r>
        </a:p>
      </dgm:t>
    </dgm:pt>
    <dgm:pt modelId="{76476E0E-80F0-428C-B812-C43550A3BFE7}" type="parTrans" cxnId="{501B388D-DAB4-4866-8E92-DA44DF42E11E}">
      <dgm:prSet/>
      <dgm:spPr/>
      <dgm:t>
        <a:bodyPr/>
        <a:lstStyle/>
        <a:p>
          <a:endParaRPr lang="en-US"/>
        </a:p>
      </dgm:t>
    </dgm:pt>
    <dgm:pt modelId="{088491B4-A156-46B9-980A-1FFBF3312699}" type="sibTrans" cxnId="{501B388D-DAB4-4866-8E92-DA44DF42E11E}">
      <dgm:prSet/>
      <dgm:spPr/>
      <dgm:t>
        <a:bodyPr/>
        <a:lstStyle/>
        <a:p>
          <a:endParaRPr lang="en-US"/>
        </a:p>
      </dgm:t>
    </dgm:pt>
    <dgm:pt modelId="{DA3627DE-9BAC-43EB-9945-0ADC208D2172}">
      <dgm:prSet/>
      <dgm:spPr/>
      <dgm:t>
        <a:bodyPr/>
        <a:lstStyle/>
        <a:p>
          <a:r>
            <a:rPr lang="en-US" dirty="0"/>
            <a:t>Resilience</a:t>
          </a:r>
          <a:r>
            <a:rPr lang="en-US" baseline="0" dirty="0"/>
            <a:t> and Self-Regulation</a:t>
          </a:r>
          <a:endParaRPr lang="en-US" dirty="0"/>
        </a:p>
      </dgm:t>
    </dgm:pt>
    <dgm:pt modelId="{AA620CDB-89DD-40C3-AFFB-A13C8612281A}" type="parTrans" cxnId="{A20F9EE9-8B42-475F-B679-473332E7512A}">
      <dgm:prSet/>
      <dgm:spPr/>
      <dgm:t>
        <a:bodyPr/>
        <a:lstStyle/>
        <a:p>
          <a:endParaRPr lang="en-US"/>
        </a:p>
      </dgm:t>
    </dgm:pt>
    <dgm:pt modelId="{0CAE9298-1E7A-44B3-9306-3B5D8BCF532D}" type="sibTrans" cxnId="{A20F9EE9-8B42-475F-B679-473332E7512A}">
      <dgm:prSet/>
      <dgm:spPr/>
      <dgm:t>
        <a:bodyPr/>
        <a:lstStyle/>
        <a:p>
          <a:endParaRPr lang="en-US"/>
        </a:p>
      </dgm:t>
    </dgm:pt>
    <dgm:pt modelId="{3E7FC509-CF84-41F5-84A9-F42751F70FC3}">
      <dgm:prSet/>
      <dgm:spPr/>
      <dgm:t>
        <a:bodyPr/>
        <a:lstStyle/>
        <a:p>
          <a:r>
            <a:rPr lang="en-US" dirty="0"/>
            <a:t>What can parents do—Focus on simple, general skills and support</a:t>
          </a:r>
        </a:p>
        <a:p>
          <a:endParaRPr lang="en-US" dirty="0"/>
        </a:p>
      </dgm:t>
    </dgm:pt>
    <dgm:pt modelId="{7E0318F2-5861-489C-A4F2-11E7E6CF4B17}" type="parTrans" cxnId="{F8044CCC-6A8A-4307-9372-FB7BFEA000C8}">
      <dgm:prSet/>
      <dgm:spPr/>
      <dgm:t>
        <a:bodyPr/>
        <a:lstStyle/>
        <a:p>
          <a:endParaRPr lang="en-US"/>
        </a:p>
      </dgm:t>
    </dgm:pt>
    <dgm:pt modelId="{10B52B21-040B-4899-8AAF-64507370DC93}" type="sibTrans" cxnId="{F8044CCC-6A8A-4307-9372-FB7BFEA000C8}">
      <dgm:prSet/>
      <dgm:spPr/>
      <dgm:t>
        <a:bodyPr/>
        <a:lstStyle/>
        <a:p>
          <a:endParaRPr lang="en-US"/>
        </a:p>
      </dgm:t>
    </dgm:pt>
    <dgm:pt modelId="{3920B7C8-CFDB-4B84-BE7F-53C6BC6A6F5E}">
      <dgm:prSet/>
      <dgm:spPr/>
      <dgm:t>
        <a:bodyPr/>
        <a:lstStyle/>
        <a:p>
          <a:r>
            <a:rPr lang="en-US" dirty="0"/>
            <a:t>Q&amp;A (feel free to ask questions anytime!)	</a:t>
          </a:r>
        </a:p>
      </dgm:t>
    </dgm:pt>
    <dgm:pt modelId="{0F2755C7-DF4E-4B07-A4ED-35EC470FEEC9}" type="parTrans" cxnId="{B37B3BF0-0214-44F7-A0C3-4BDF54E1EDAE}">
      <dgm:prSet/>
      <dgm:spPr/>
      <dgm:t>
        <a:bodyPr/>
        <a:lstStyle/>
        <a:p>
          <a:endParaRPr lang="en-US"/>
        </a:p>
      </dgm:t>
    </dgm:pt>
    <dgm:pt modelId="{5DC0CD70-5BBE-4867-B23D-D223DB7B585D}" type="sibTrans" cxnId="{B37B3BF0-0214-44F7-A0C3-4BDF54E1EDAE}">
      <dgm:prSet/>
      <dgm:spPr/>
      <dgm:t>
        <a:bodyPr/>
        <a:lstStyle/>
        <a:p>
          <a:endParaRPr lang="en-US"/>
        </a:p>
      </dgm:t>
    </dgm:pt>
    <dgm:pt modelId="{C38B3949-1A2D-4DA7-B318-81F87E527E72}" type="pres">
      <dgm:prSet presAssocID="{38F297DF-8FF8-4CE0-B84D-5F9A1F2D96B0}" presName="vert0" presStyleCnt="0">
        <dgm:presLayoutVars>
          <dgm:dir/>
          <dgm:animOne val="branch"/>
          <dgm:animLvl val="lvl"/>
        </dgm:presLayoutVars>
      </dgm:prSet>
      <dgm:spPr/>
    </dgm:pt>
    <dgm:pt modelId="{0C019F97-BFE2-4E08-B15C-3AAA1A165F8E}" type="pres">
      <dgm:prSet presAssocID="{BEAD9571-3365-46DF-95EC-64445A4178CF}" presName="thickLine" presStyleLbl="alignNode1" presStyleIdx="0" presStyleCnt="5"/>
      <dgm:spPr/>
    </dgm:pt>
    <dgm:pt modelId="{9DA91466-9E66-4FE1-B3C6-3814E7A6CD42}" type="pres">
      <dgm:prSet presAssocID="{BEAD9571-3365-46DF-95EC-64445A4178CF}" presName="horz1" presStyleCnt="0"/>
      <dgm:spPr/>
    </dgm:pt>
    <dgm:pt modelId="{9BD68B06-867B-4FF5-B497-A5512D0C1B5C}" type="pres">
      <dgm:prSet presAssocID="{BEAD9571-3365-46DF-95EC-64445A4178CF}" presName="tx1" presStyleLbl="revTx" presStyleIdx="0" presStyleCnt="5"/>
      <dgm:spPr/>
    </dgm:pt>
    <dgm:pt modelId="{39ECE7DF-491D-4CFD-8867-D4CBCC003092}" type="pres">
      <dgm:prSet presAssocID="{BEAD9571-3365-46DF-95EC-64445A4178CF}" presName="vert1" presStyleCnt="0"/>
      <dgm:spPr/>
    </dgm:pt>
    <dgm:pt modelId="{AD13D3C4-DEF5-4259-9AFA-C99A7F0449E1}" type="pres">
      <dgm:prSet presAssocID="{7BD1E9A6-301D-415E-9A8D-6B150E0DC64B}" presName="thickLine" presStyleLbl="alignNode1" presStyleIdx="1" presStyleCnt="5"/>
      <dgm:spPr/>
    </dgm:pt>
    <dgm:pt modelId="{1285746F-CDA2-48DE-8687-C60D82C3DC2F}" type="pres">
      <dgm:prSet presAssocID="{7BD1E9A6-301D-415E-9A8D-6B150E0DC64B}" presName="horz1" presStyleCnt="0"/>
      <dgm:spPr/>
    </dgm:pt>
    <dgm:pt modelId="{0151EA42-E33E-4F69-8AFB-A27627F96061}" type="pres">
      <dgm:prSet presAssocID="{7BD1E9A6-301D-415E-9A8D-6B150E0DC64B}" presName="tx1" presStyleLbl="revTx" presStyleIdx="1" presStyleCnt="5"/>
      <dgm:spPr/>
    </dgm:pt>
    <dgm:pt modelId="{46B8F9EC-7827-48C7-859C-598A3E15B899}" type="pres">
      <dgm:prSet presAssocID="{7BD1E9A6-301D-415E-9A8D-6B150E0DC64B}" presName="vert1" presStyleCnt="0"/>
      <dgm:spPr/>
    </dgm:pt>
    <dgm:pt modelId="{B23C24C1-9CC5-4164-9F3D-81B41F0282BC}" type="pres">
      <dgm:prSet presAssocID="{DA3627DE-9BAC-43EB-9945-0ADC208D2172}" presName="thickLine" presStyleLbl="alignNode1" presStyleIdx="2" presStyleCnt="5"/>
      <dgm:spPr/>
    </dgm:pt>
    <dgm:pt modelId="{3E98C7F6-299F-4FD8-9CEB-1B4E35325C5F}" type="pres">
      <dgm:prSet presAssocID="{DA3627DE-9BAC-43EB-9945-0ADC208D2172}" presName="horz1" presStyleCnt="0"/>
      <dgm:spPr/>
    </dgm:pt>
    <dgm:pt modelId="{2375FF9C-DA10-4AC3-9697-324FCCAE8A63}" type="pres">
      <dgm:prSet presAssocID="{DA3627DE-9BAC-43EB-9945-0ADC208D2172}" presName="tx1" presStyleLbl="revTx" presStyleIdx="2" presStyleCnt="5"/>
      <dgm:spPr/>
    </dgm:pt>
    <dgm:pt modelId="{5118F286-DB5A-498B-ADAD-BD6749C1FA21}" type="pres">
      <dgm:prSet presAssocID="{DA3627DE-9BAC-43EB-9945-0ADC208D2172}" presName="vert1" presStyleCnt="0"/>
      <dgm:spPr/>
    </dgm:pt>
    <dgm:pt modelId="{B974C7F9-1809-4040-866F-7BA7FE666089}" type="pres">
      <dgm:prSet presAssocID="{3E7FC509-CF84-41F5-84A9-F42751F70FC3}" presName="thickLine" presStyleLbl="alignNode1" presStyleIdx="3" presStyleCnt="5"/>
      <dgm:spPr/>
    </dgm:pt>
    <dgm:pt modelId="{9600442E-E01E-4C5D-B383-6996028AB19B}" type="pres">
      <dgm:prSet presAssocID="{3E7FC509-CF84-41F5-84A9-F42751F70FC3}" presName="horz1" presStyleCnt="0"/>
      <dgm:spPr/>
    </dgm:pt>
    <dgm:pt modelId="{EE44C03A-0090-4889-A457-C1A439A81775}" type="pres">
      <dgm:prSet presAssocID="{3E7FC509-CF84-41F5-84A9-F42751F70FC3}" presName="tx1" presStyleLbl="revTx" presStyleIdx="3" presStyleCnt="5"/>
      <dgm:spPr/>
    </dgm:pt>
    <dgm:pt modelId="{95BA6989-1777-4DA1-9C82-3FC0CCC9F466}" type="pres">
      <dgm:prSet presAssocID="{3E7FC509-CF84-41F5-84A9-F42751F70FC3}" presName="vert1" presStyleCnt="0"/>
      <dgm:spPr/>
    </dgm:pt>
    <dgm:pt modelId="{13080D77-A93C-4EB1-8C7E-E8EBB8B42737}" type="pres">
      <dgm:prSet presAssocID="{3920B7C8-CFDB-4B84-BE7F-53C6BC6A6F5E}" presName="thickLine" presStyleLbl="alignNode1" presStyleIdx="4" presStyleCnt="5"/>
      <dgm:spPr/>
    </dgm:pt>
    <dgm:pt modelId="{E87B9182-67D8-416D-9C65-22814C5B44F8}" type="pres">
      <dgm:prSet presAssocID="{3920B7C8-CFDB-4B84-BE7F-53C6BC6A6F5E}" presName="horz1" presStyleCnt="0"/>
      <dgm:spPr/>
    </dgm:pt>
    <dgm:pt modelId="{2C563BD0-43AB-4305-8F7F-39EA1EDDA3F2}" type="pres">
      <dgm:prSet presAssocID="{3920B7C8-CFDB-4B84-BE7F-53C6BC6A6F5E}" presName="tx1" presStyleLbl="revTx" presStyleIdx="4" presStyleCnt="5"/>
      <dgm:spPr/>
    </dgm:pt>
    <dgm:pt modelId="{5BDE4719-E7EA-4323-A0E1-263965011A2B}" type="pres">
      <dgm:prSet presAssocID="{3920B7C8-CFDB-4B84-BE7F-53C6BC6A6F5E}" presName="vert1" presStyleCnt="0"/>
      <dgm:spPr/>
    </dgm:pt>
  </dgm:ptLst>
  <dgm:cxnLst>
    <dgm:cxn modelId="{6DCC1A05-A998-4468-8777-2F541F75E8AB}" type="presOf" srcId="{3920B7C8-CFDB-4B84-BE7F-53C6BC6A6F5E}" destId="{2C563BD0-43AB-4305-8F7F-39EA1EDDA3F2}" srcOrd="0" destOrd="0" presId="urn:microsoft.com/office/officeart/2008/layout/LinedList"/>
    <dgm:cxn modelId="{17022D2C-A20B-4C4D-A596-7A7DB354B02E}" type="presOf" srcId="{DA3627DE-9BAC-43EB-9945-0ADC208D2172}" destId="{2375FF9C-DA10-4AC3-9697-324FCCAE8A63}" srcOrd="0" destOrd="0" presId="urn:microsoft.com/office/officeart/2008/layout/LinedList"/>
    <dgm:cxn modelId="{73E3C55E-1B37-446D-8597-42BF74ACB236}" srcId="{38F297DF-8FF8-4CE0-B84D-5F9A1F2D96B0}" destId="{BEAD9571-3365-46DF-95EC-64445A4178CF}" srcOrd="0" destOrd="0" parTransId="{FCBC19C1-95A0-4572-B182-2656910BD43A}" sibTransId="{28E8ECD7-7DFE-497B-A397-F801A4F476D4}"/>
    <dgm:cxn modelId="{B34B265F-1AA0-42B2-A8F9-538F07DF4A36}" type="presOf" srcId="{38F297DF-8FF8-4CE0-B84D-5F9A1F2D96B0}" destId="{C38B3949-1A2D-4DA7-B318-81F87E527E72}" srcOrd="0" destOrd="0" presId="urn:microsoft.com/office/officeart/2008/layout/LinedList"/>
    <dgm:cxn modelId="{C2CAEA42-A6F1-46DD-90BE-E1E17827CC82}" type="presOf" srcId="{3E7FC509-CF84-41F5-84A9-F42751F70FC3}" destId="{EE44C03A-0090-4889-A457-C1A439A81775}" srcOrd="0" destOrd="0" presId="urn:microsoft.com/office/officeart/2008/layout/LinedList"/>
    <dgm:cxn modelId="{9C0CAD7B-55A1-4F84-A8E8-E34FAF1E8AE8}" type="presOf" srcId="{BEAD9571-3365-46DF-95EC-64445A4178CF}" destId="{9BD68B06-867B-4FF5-B497-A5512D0C1B5C}" srcOrd="0" destOrd="0" presId="urn:microsoft.com/office/officeart/2008/layout/LinedList"/>
    <dgm:cxn modelId="{1271D681-48F1-44E6-BEF1-98177CF154EC}" type="presOf" srcId="{7BD1E9A6-301D-415E-9A8D-6B150E0DC64B}" destId="{0151EA42-E33E-4F69-8AFB-A27627F96061}" srcOrd="0" destOrd="0" presId="urn:microsoft.com/office/officeart/2008/layout/LinedList"/>
    <dgm:cxn modelId="{501B388D-DAB4-4866-8E92-DA44DF42E11E}" srcId="{38F297DF-8FF8-4CE0-B84D-5F9A1F2D96B0}" destId="{7BD1E9A6-301D-415E-9A8D-6B150E0DC64B}" srcOrd="1" destOrd="0" parTransId="{76476E0E-80F0-428C-B812-C43550A3BFE7}" sibTransId="{088491B4-A156-46B9-980A-1FFBF3312699}"/>
    <dgm:cxn modelId="{F8044CCC-6A8A-4307-9372-FB7BFEA000C8}" srcId="{38F297DF-8FF8-4CE0-B84D-5F9A1F2D96B0}" destId="{3E7FC509-CF84-41F5-84A9-F42751F70FC3}" srcOrd="3" destOrd="0" parTransId="{7E0318F2-5861-489C-A4F2-11E7E6CF4B17}" sibTransId="{10B52B21-040B-4899-8AAF-64507370DC93}"/>
    <dgm:cxn modelId="{A20F9EE9-8B42-475F-B679-473332E7512A}" srcId="{38F297DF-8FF8-4CE0-B84D-5F9A1F2D96B0}" destId="{DA3627DE-9BAC-43EB-9945-0ADC208D2172}" srcOrd="2" destOrd="0" parTransId="{AA620CDB-89DD-40C3-AFFB-A13C8612281A}" sibTransId="{0CAE9298-1E7A-44B3-9306-3B5D8BCF532D}"/>
    <dgm:cxn modelId="{B37B3BF0-0214-44F7-A0C3-4BDF54E1EDAE}" srcId="{38F297DF-8FF8-4CE0-B84D-5F9A1F2D96B0}" destId="{3920B7C8-CFDB-4B84-BE7F-53C6BC6A6F5E}" srcOrd="4" destOrd="0" parTransId="{0F2755C7-DF4E-4B07-A4ED-35EC470FEEC9}" sibTransId="{5DC0CD70-5BBE-4867-B23D-D223DB7B585D}"/>
    <dgm:cxn modelId="{8CBD5F69-E0BE-4BBD-B9AD-1282B5E4A577}" type="presParOf" srcId="{C38B3949-1A2D-4DA7-B318-81F87E527E72}" destId="{0C019F97-BFE2-4E08-B15C-3AAA1A165F8E}" srcOrd="0" destOrd="0" presId="urn:microsoft.com/office/officeart/2008/layout/LinedList"/>
    <dgm:cxn modelId="{50AAC9E5-4E91-456B-BDB1-5BBE9B0323AA}" type="presParOf" srcId="{C38B3949-1A2D-4DA7-B318-81F87E527E72}" destId="{9DA91466-9E66-4FE1-B3C6-3814E7A6CD42}" srcOrd="1" destOrd="0" presId="urn:microsoft.com/office/officeart/2008/layout/LinedList"/>
    <dgm:cxn modelId="{8F12170F-FEF1-415E-BAFD-65471D718377}" type="presParOf" srcId="{9DA91466-9E66-4FE1-B3C6-3814E7A6CD42}" destId="{9BD68B06-867B-4FF5-B497-A5512D0C1B5C}" srcOrd="0" destOrd="0" presId="urn:microsoft.com/office/officeart/2008/layout/LinedList"/>
    <dgm:cxn modelId="{B36D7329-ECEF-4989-9A1A-5A87A6687884}" type="presParOf" srcId="{9DA91466-9E66-4FE1-B3C6-3814E7A6CD42}" destId="{39ECE7DF-491D-4CFD-8867-D4CBCC003092}" srcOrd="1" destOrd="0" presId="urn:microsoft.com/office/officeart/2008/layout/LinedList"/>
    <dgm:cxn modelId="{E5409272-9FA4-425B-B772-5DC5140950D7}" type="presParOf" srcId="{C38B3949-1A2D-4DA7-B318-81F87E527E72}" destId="{AD13D3C4-DEF5-4259-9AFA-C99A7F0449E1}" srcOrd="2" destOrd="0" presId="urn:microsoft.com/office/officeart/2008/layout/LinedList"/>
    <dgm:cxn modelId="{04FDDE3E-1E1C-4039-BCCF-8A7A2EA63F72}" type="presParOf" srcId="{C38B3949-1A2D-4DA7-B318-81F87E527E72}" destId="{1285746F-CDA2-48DE-8687-C60D82C3DC2F}" srcOrd="3" destOrd="0" presId="urn:microsoft.com/office/officeart/2008/layout/LinedList"/>
    <dgm:cxn modelId="{3A6804EF-6A14-4AD4-B77F-9BC82555DA74}" type="presParOf" srcId="{1285746F-CDA2-48DE-8687-C60D82C3DC2F}" destId="{0151EA42-E33E-4F69-8AFB-A27627F96061}" srcOrd="0" destOrd="0" presId="urn:microsoft.com/office/officeart/2008/layout/LinedList"/>
    <dgm:cxn modelId="{9CF5C249-5FD7-46FC-BBA8-AD8475623BAF}" type="presParOf" srcId="{1285746F-CDA2-48DE-8687-C60D82C3DC2F}" destId="{46B8F9EC-7827-48C7-859C-598A3E15B899}" srcOrd="1" destOrd="0" presId="urn:microsoft.com/office/officeart/2008/layout/LinedList"/>
    <dgm:cxn modelId="{A171FFF9-0716-4181-8072-CA965320E47E}" type="presParOf" srcId="{C38B3949-1A2D-4DA7-B318-81F87E527E72}" destId="{B23C24C1-9CC5-4164-9F3D-81B41F0282BC}" srcOrd="4" destOrd="0" presId="urn:microsoft.com/office/officeart/2008/layout/LinedList"/>
    <dgm:cxn modelId="{4E647D6D-DFE3-4E41-A198-BD1F77F1689C}" type="presParOf" srcId="{C38B3949-1A2D-4DA7-B318-81F87E527E72}" destId="{3E98C7F6-299F-4FD8-9CEB-1B4E35325C5F}" srcOrd="5" destOrd="0" presId="urn:microsoft.com/office/officeart/2008/layout/LinedList"/>
    <dgm:cxn modelId="{09B4DEF8-3AA9-44E1-A651-AF7C004FB34F}" type="presParOf" srcId="{3E98C7F6-299F-4FD8-9CEB-1B4E35325C5F}" destId="{2375FF9C-DA10-4AC3-9697-324FCCAE8A63}" srcOrd="0" destOrd="0" presId="urn:microsoft.com/office/officeart/2008/layout/LinedList"/>
    <dgm:cxn modelId="{C55E397F-E622-4AE1-A53F-850F92C316AB}" type="presParOf" srcId="{3E98C7F6-299F-4FD8-9CEB-1B4E35325C5F}" destId="{5118F286-DB5A-498B-ADAD-BD6749C1FA21}" srcOrd="1" destOrd="0" presId="urn:microsoft.com/office/officeart/2008/layout/LinedList"/>
    <dgm:cxn modelId="{EF61AF55-D4C7-4143-9A46-1E982B2818EF}" type="presParOf" srcId="{C38B3949-1A2D-4DA7-B318-81F87E527E72}" destId="{B974C7F9-1809-4040-866F-7BA7FE666089}" srcOrd="6" destOrd="0" presId="urn:microsoft.com/office/officeart/2008/layout/LinedList"/>
    <dgm:cxn modelId="{61E9994B-F1FC-4250-AFFD-BA612AC0FC9D}" type="presParOf" srcId="{C38B3949-1A2D-4DA7-B318-81F87E527E72}" destId="{9600442E-E01E-4C5D-B383-6996028AB19B}" srcOrd="7" destOrd="0" presId="urn:microsoft.com/office/officeart/2008/layout/LinedList"/>
    <dgm:cxn modelId="{DBA4AE4E-9C18-40CB-B8CD-55CFB44CE214}" type="presParOf" srcId="{9600442E-E01E-4C5D-B383-6996028AB19B}" destId="{EE44C03A-0090-4889-A457-C1A439A81775}" srcOrd="0" destOrd="0" presId="urn:microsoft.com/office/officeart/2008/layout/LinedList"/>
    <dgm:cxn modelId="{D0D270B1-674D-409F-A367-3473A50D929D}" type="presParOf" srcId="{9600442E-E01E-4C5D-B383-6996028AB19B}" destId="{95BA6989-1777-4DA1-9C82-3FC0CCC9F466}" srcOrd="1" destOrd="0" presId="urn:microsoft.com/office/officeart/2008/layout/LinedList"/>
    <dgm:cxn modelId="{39C2F1AF-8643-4D8E-99F7-A8AE67A70CD6}" type="presParOf" srcId="{C38B3949-1A2D-4DA7-B318-81F87E527E72}" destId="{13080D77-A93C-4EB1-8C7E-E8EBB8B42737}" srcOrd="8" destOrd="0" presId="urn:microsoft.com/office/officeart/2008/layout/LinedList"/>
    <dgm:cxn modelId="{3417E8C5-5219-45CD-8147-0ABC406BED3A}" type="presParOf" srcId="{C38B3949-1A2D-4DA7-B318-81F87E527E72}" destId="{E87B9182-67D8-416D-9C65-22814C5B44F8}" srcOrd="9" destOrd="0" presId="urn:microsoft.com/office/officeart/2008/layout/LinedList"/>
    <dgm:cxn modelId="{38A276D6-486A-4D5C-82EE-5E3CF6BCC81B}" type="presParOf" srcId="{E87B9182-67D8-416D-9C65-22814C5B44F8}" destId="{2C563BD0-43AB-4305-8F7F-39EA1EDDA3F2}" srcOrd="0" destOrd="0" presId="urn:microsoft.com/office/officeart/2008/layout/LinedList"/>
    <dgm:cxn modelId="{17720681-7616-4AEA-B428-E2792782A56B}" type="presParOf" srcId="{E87B9182-67D8-416D-9C65-22814C5B44F8}" destId="{5BDE4719-E7EA-4323-A0E1-263965011A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04D57-91E1-4D75-AB71-F5DC46F4E79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673515-8C0E-4428-AE9A-84527565B3BA}">
      <dgm:prSet/>
      <dgm:spPr/>
      <dgm:t>
        <a:bodyPr/>
        <a:lstStyle/>
        <a:p>
          <a:pPr>
            <a:lnSpc>
              <a:spcPct val="100000"/>
            </a:lnSpc>
            <a:defRPr b="1"/>
          </a:pPr>
          <a:r>
            <a:rPr lang="en-US"/>
            <a:t>What is it?</a:t>
          </a:r>
        </a:p>
      </dgm:t>
    </dgm:pt>
    <dgm:pt modelId="{C96F89C1-6377-47AD-95FE-BEE43B65AC2A}" type="parTrans" cxnId="{9DEA3DA9-1511-4A07-890F-B4400283E11A}">
      <dgm:prSet/>
      <dgm:spPr/>
      <dgm:t>
        <a:bodyPr/>
        <a:lstStyle/>
        <a:p>
          <a:endParaRPr lang="en-US"/>
        </a:p>
      </dgm:t>
    </dgm:pt>
    <dgm:pt modelId="{4D258FF3-5A3C-4308-AD94-1BEF72E48F41}" type="sibTrans" cxnId="{9DEA3DA9-1511-4A07-890F-B4400283E11A}">
      <dgm:prSet/>
      <dgm:spPr/>
      <dgm:t>
        <a:bodyPr/>
        <a:lstStyle/>
        <a:p>
          <a:endParaRPr lang="en-US"/>
        </a:p>
      </dgm:t>
    </dgm:pt>
    <dgm:pt modelId="{B148A813-4C88-4D7C-A525-EF5CF151998F}">
      <dgm:prSet/>
      <dgm:spPr/>
      <dgm:t>
        <a:bodyPr/>
        <a:lstStyle/>
        <a:p>
          <a:pPr>
            <a:lnSpc>
              <a:spcPct val="100000"/>
            </a:lnSpc>
          </a:pPr>
          <a:r>
            <a:rPr lang="en-US" dirty="0"/>
            <a:t>Managing emotions and behavior related to a certain situation</a:t>
          </a:r>
        </a:p>
      </dgm:t>
    </dgm:pt>
    <dgm:pt modelId="{DD4CDAAF-007F-4604-A1A3-C46D23EBB0E8}" type="parTrans" cxnId="{D864EC59-66F9-4E86-B7A4-AA4E9E24C49C}">
      <dgm:prSet/>
      <dgm:spPr/>
      <dgm:t>
        <a:bodyPr/>
        <a:lstStyle/>
        <a:p>
          <a:endParaRPr lang="en-US"/>
        </a:p>
      </dgm:t>
    </dgm:pt>
    <dgm:pt modelId="{059A465D-3A45-4149-84A9-E0A3202DA71A}" type="sibTrans" cxnId="{D864EC59-66F9-4E86-B7A4-AA4E9E24C49C}">
      <dgm:prSet/>
      <dgm:spPr/>
      <dgm:t>
        <a:bodyPr/>
        <a:lstStyle/>
        <a:p>
          <a:endParaRPr lang="en-US"/>
        </a:p>
      </dgm:t>
    </dgm:pt>
    <dgm:pt modelId="{760675E5-A570-40CF-8067-5EF79FA84203}">
      <dgm:prSet/>
      <dgm:spPr/>
      <dgm:t>
        <a:bodyPr/>
        <a:lstStyle/>
        <a:p>
          <a:r>
            <a:rPr lang="en-US" dirty="0"/>
            <a:t>Reacting/responding, calming down, problem solving</a:t>
          </a:r>
        </a:p>
      </dgm:t>
    </dgm:pt>
    <dgm:pt modelId="{6682D1C7-49E5-4A8C-9A4F-9BFBE9F35E60}" type="parTrans" cxnId="{8084ADA1-8EA5-4A43-AFE7-E2A66D7A9F84}">
      <dgm:prSet/>
      <dgm:spPr/>
      <dgm:t>
        <a:bodyPr/>
        <a:lstStyle/>
        <a:p>
          <a:endParaRPr lang="en-US"/>
        </a:p>
      </dgm:t>
    </dgm:pt>
    <dgm:pt modelId="{40741ABE-77E3-4F1C-98F5-E3C0D0523378}" type="sibTrans" cxnId="{8084ADA1-8EA5-4A43-AFE7-E2A66D7A9F84}">
      <dgm:prSet/>
      <dgm:spPr/>
      <dgm:t>
        <a:bodyPr/>
        <a:lstStyle/>
        <a:p>
          <a:endParaRPr lang="en-US"/>
        </a:p>
      </dgm:t>
    </dgm:pt>
    <dgm:pt modelId="{D0E7484A-270F-4655-A924-B8D231FE875C}">
      <dgm:prSet/>
      <dgm:spPr/>
      <dgm:t>
        <a:bodyPr/>
        <a:lstStyle/>
        <a:p>
          <a:r>
            <a:rPr lang="en-US" dirty="0"/>
            <a:t>Handling stressors without a tantrum</a:t>
          </a:r>
        </a:p>
      </dgm:t>
    </dgm:pt>
    <dgm:pt modelId="{EC45D592-9928-4372-BD29-16046F445A2A}" type="parTrans" cxnId="{7A370B31-6803-4B93-A9D0-FEF538272D23}">
      <dgm:prSet/>
      <dgm:spPr/>
      <dgm:t>
        <a:bodyPr/>
        <a:lstStyle/>
        <a:p>
          <a:endParaRPr lang="en-US"/>
        </a:p>
      </dgm:t>
    </dgm:pt>
    <dgm:pt modelId="{9755AC08-36D4-4E63-A8AC-E16E6185B5BA}" type="sibTrans" cxnId="{7A370B31-6803-4B93-A9D0-FEF538272D23}">
      <dgm:prSet/>
      <dgm:spPr/>
      <dgm:t>
        <a:bodyPr/>
        <a:lstStyle/>
        <a:p>
          <a:endParaRPr lang="en-US"/>
        </a:p>
      </dgm:t>
    </dgm:pt>
    <dgm:pt modelId="{D43F0E2C-0E28-4728-987F-603E6629B976}">
      <dgm:prSet/>
      <dgm:spPr/>
      <dgm:t>
        <a:bodyPr/>
        <a:lstStyle/>
        <a:p>
          <a:pPr>
            <a:lnSpc>
              <a:spcPct val="100000"/>
            </a:lnSpc>
            <a:defRPr b="1"/>
          </a:pPr>
          <a:r>
            <a:rPr lang="en-US"/>
            <a:t>How can we foster this?</a:t>
          </a:r>
        </a:p>
      </dgm:t>
    </dgm:pt>
    <dgm:pt modelId="{FB8773C9-5828-4F0A-8B36-8CE8CBA79A23}" type="parTrans" cxnId="{421FFD00-387E-4251-9E59-0215AB9B84CB}">
      <dgm:prSet/>
      <dgm:spPr/>
      <dgm:t>
        <a:bodyPr/>
        <a:lstStyle/>
        <a:p>
          <a:endParaRPr lang="en-US"/>
        </a:p>
      </dgm:t>
    </dgm:pt>
    <dgm:pt modelId="{EC019797-FCA6-4B22-A4A3-4341613C4A70}" type="sibTrans" cxnId="{421FFD00-387E-4251-9E59-0215AB9B84CB}">
      <dgm:prSet/>
      <dgm:spPr/>
      <dgm:t>
        <a:bodyPr/>
        <a:lstStyle/>
        <a:p>
          <a:endParaRPr lang="en-US"/>
        </a:p>
      </dgm:t>
    </dgm:pt>
    <dgm:pt modelId="{154465F5-9230-4F48-A4BC-4BA783CD9A55}">
      <dgm:prSet/>
      <dgm:spPr/>
      <dgm:t>
        <a:bodyPr/>
        <a:lstStyle/>
        <a:p>
          <a:pPr>
            <a:lnSpc>
              <a:spcPct val="100000"/>
            </a:lnSpc>
          </a:pPr>
          <a:r>
            <a:rPr lang="en-US"/>
            <a:t>Strengths-based approach</a:t>
          </a:r>
        </a:p>
      </dgm:t>
    </dgm:pt>
    <dgm:pt modelId="{DD522802-E4EC-4291-B3C1-71FBBF348EAF}" type="parTrans" cxnId="{17CFD1DD-CFA2-49E2-B3B1-E229C514D823}">
      <dgm:prSet/>
      <dgm:spPr/>
      <dgm:t>
        <a:bodyPr/>
        <a:lstStyle/>
        <a:p>
          <a:endParaRPr lang="en-US"/>
        </a:p>
      </dgm:t>
    </dgm:pt>
    <dgm:pt modelId="{C3D9B5A8-D8DA-4F89-8267-A9A8251618AD}" type="sibTrans" cxnId="{17CFD1DD-CFA2-49E2-B3B1-E229C514D823}">
      <dgm:prSet/>
      <dgm:spPr/>
      <dgm:t>
        <a:bodyPr/>
        <a:lstStyle/>
        <a:p>
          <a:endParaRPr lang="en-US"/>
        </a:p>
      </dgm:t>
    </dgm:pt>
    <dgm:pt modelId="{87958A1A-FC51-48B1-B609-202ADCFBBE2A}">
      <dgm:prSet/>
      <dgm:spPr/>
      <dgm:t>
        <a:bodyPr/>
        <a:lstStyle/>
        <a:p>
          <a:pPr>
            <a:lnSpc>
              <a:spcPct val="100000"/>
            </a:lnSpc>
          </a:pPr>
          <a:r>
            <a:rPr lang="en-US"/>
            <a:t>Play games or activities that encourage turn taking, listening, watching, sharing, etc.</a:t>
          </a:r>
        </a:p>
      </dgm:t>
    </dgm:pt>
    <dgm:pt modelId="{D1A0AA02-52A3-4CDF-8B40-1E66EBBA3488}" type="parTrans" cxnId="{DDCA93A2-E019-40A9-A104-22E71FFDFD91}">
      <dgm:prSet/>
      <dgm:spPr/>
      <dgm:t>
        <a:bodyPr/>
        <a:lstStyle/>
        <a:p>
          <a:endParaRPr lang="en-US"/>
        </a:p>
      </dgm:t>
    </dgm:pt>
    <dgm:pt modelId="{AD0D7B91-D980-41BA-ADB1-18F24003536B}" type="sibTrans" cxnId="{DDCA93A2-E019-40A9-A104-22E71FFDFD91}">
      <dgm:prSet/>
      <dgm:spPr/>
      <dgm:t>
        <a:bodyPr/>
        <a:lstStyle/>
        <a:p>
          <a:endParaRPr lang="en-US"/>
        </a:p>
      </dgm:t>
    </dgm:pt>
    <dgm:pt modelId="{EFBBE331-DD2E-4C11-8076-E6EF07D2FB80}">
      <dgm:prSet/>
      <dgm:spPr/>
      <dgm:t>
        <a:bodyPr/>
        <a:lstStyle/>
        <a:p>
          <a:pPr>
            <a:lnSpc>
              <a:spcPct val="100000"/>
            </a:lnSpc>
          </a:pPr>
          <a:r>
            <a:rPr lang="en-US"/>
            <a:t>Examples: freeze dance—fast music = fast dancing; slow music = slow dancing (reverse cues!) Connect behavior to real life. *inhibition, gross motor, listening</a:t>
          </a:r>
        </a:p>
      </dgm:t>
    </dgm:pt>
    <dgm:pt modelId="{0CAA460A-0DAE-44CC-9EE1-073A516AE705}" type="parTrans" cxnId="{4F47E954-1640-4914-A1AE-FB0902FF5BA2}">
      <dgm:prSet/>
      <dgm:spPr/>
      <dgm:t>
        <a:bodyPr/>
        <a:lstStyle/>
        <a:p>
          <a:endParaRPr lang="en-US"/>
        </a:p>
      </dgm:t>
    </dgm:pt>
    <dgm:pt modelId="{F59659F5-AE3D-4A8A-BCFA-CD98772E4A2F}" type="sibTrans" cxnId="{4F47E954-1640-4914-A1AE-FB0902FF5BA2}">
      <dgm:prSet/>
      <dgm:spPr/>
      <dgm:t>
        <a:bodyPr/>
        <a:lstStyle/>
        <a:p>
          <a:endParaRPr lang="en-US"/>
        </a:p>
      </dgm:t>
    </dgm:pt>
    <dgm:pt modelId="{2444926D-A995-496C-B87E-FADB5C2E6D90}">
      <dgm:prSet/>
      <dgm:spPr/>
      <dgm:t>
        <a:bodyPr/>
        <a:lstStyle/>
        <a:p>
          <a:pPr>
            <a:lnSpc>
              <a:spcPct val="100000"/>
            </a:lnSpc>
          </a:pPr>
          <a:r>
            <a:rPr lang="en-US"/>
            <a:t>Bubbles—let them pop, then tell them no popping—explain self-control and connect (waiting your turn or not eating all of the candy)</a:t>
          </a:r>
        </a:p>
      </dgm:t>
    </dgm:pt>
    <dgm:pt modelId="{9B438486-E383-4378-8D57-5A68487BBC98}" type="parTrans" cxnId="{E206994A-3530-426F-BBE6-320D9436BC9B}">
      <dgm:prSet/>
      <dgm:spPr/>
      <dgm:t>
        <a:bodyPr/>
        <a:lstStyle/>
        <a:p>
          <a:endParaRPr lang="en-US"/>
        </a:p>
      </dgm:t>
    </dgm:pt>
    <dgm:pt modelId="{80698844-40B9-4C18-8E86-202A73A6E5F8}" type="sibTrans" cxnId="{E206994A-3530-426F-BBE6-320D9436BC9B}">
      <dgm:prSet/>
      <dgm:spPr/>
      <dgm:t>
        <a:bodyPr/>
        <a:lstStyle/>
        <a:p>
          <a:endParaRPr lang="en-US"/>
        </a:p>
      </dgm:t>
    </dgm:pt>
    <dgm:pt modelId="{1FC6A6CC-2DBF-46F5-8B81-FFAB5B405F2F}">
      <dgm:prSet/>
      <dgm:spPr/>
      <dgm:t>
        <a:bodyPr/>
        <a:lstStyle/>
        <a:p>
          <a:pPr>
            <a:lnSpc>
              <a:spcPct val="100000"/>
            </a:lnSpc>
          </a:pPr>
          <a:r>
            <a:rPr lang="en-US"/>
            <a:t>https://www.facebook.com/growtherapy/videos/2294670124145356/</a:t>
          </a:r>
        </a:p>
      </dgm:t>
    </dgm:pt>
    <dgm:pt modelId="{ED376BDE-0688-4517-8C39-54FD4580DEE5}" type="parTrans" cxnId="{E628639A-5E89-4099-B1D3-94CE0F107DD8}">
      <dgm:prSet/>
      <dgm:spPr/>
      <dgm:t>
        <a:bodyPr/>
        <a:lstStyle/>
        <a:p>
          <a:endParaRPr lang="en-US"/>
        </a:p>
      </dgm:t>
    </dgm:pt>
    <dgm:pt modelId="{96BBDE92-8050-4EE9-81D1-2AF0E4B1A181}" type="sibTrans" cxnId="{E628639A-5E89-4099-B1D3-94CE0F107DD8}">
      <dgm:prSet/>
      <dgm:spPr/>
      <dgm:t>
        <a:bodyPr/>
        <a:lstStyle/>
        <a:p>
          <a:endParaRPr lang="en-US"/>
        </a:p>
      </dgm:t>
    </dgm:pt>
    <dgm:pt modelId="{38723F58-8476-4282-9E68-60169D7BF8AE}">
      <dgm:prSet/>
      <dgm:spPr/>
      <dgm:t>
        <a:bodyPr/>
        <a:lstStyle/>
        <a:p>
          <a:r>
            <a:rPr lang="en-US" dirty="0"/>
            <a:t>AGAIN…FEELINGS are OK, it’s how we manage our feelings!</a:t>
          </a:r>
        </a:p>
      </dgm:t>
    </dgm:pt>
    <dgm:pt modelId="{1BA1F71D-A227-4F2D-A0F2-A495C72D437B}" type="parTrans" cxnId="{24620D0E-2504-4307-9F0F-B16DD58FAE6F}">
      <dgm:prSet/>
      <dgm:spPr/>
      <dgm:t>
        <a:bodyPr/>
        <a:lstStyle/>
        <a:p>
          <a:endParaRPr lang="en-US"/>
        </a:p>
      </dgm:t>
    </dgm:pt>
    <dgm:pt modelId="{AFB2E3A1-F250-4AFA-9ABD-C35D6C0FC5C5}" type="sibTrans" cxnId="{24620D0E-2504-4307-9F0F-B16DD58FAE6F}">
      <dgm:prSet/>
      <dgm:spPr/>
      <dgm:t>
        <a:bodyPr/>
        <a:lstStyle/>
        <a:p>
          <a:endParaRPr lang="en-US"/>
        </a:p>
      </dgm:t>
    </dgm:pt>
    <dgm:pt modelId="{BAA6ADE4-287C-48B1-A199-5EEF3DFD2B15}">
      <dgm:prSet/>
      <dgm:spPr/>
      <dgm:t>
        <a:bodyPr/>
        <a:lstStyle/>
        <a:p>
          <a:endParaRPr lang="en-US" dirty="0"/>
        </a:p>
      </dgm:t>
    </dgm:pt>
    <dgm:pt modelId="{03385E0E-5D69-4918-BED4-4AF74F81CD99}" type="parTrans" cxnId="{A4F1D57E-A005-47CD-9497-023BC51E69CF}">
      <dgm:prSet/>
      <dgm:spPr/>
      <dgm:t>
        <a:bodyPr/>
        <a:lstStyle/>
        <a:p>
          <a:endParaRPr lang="en-US"/>
        </a:p>
      </dgm:t>
    </dgm:pt>
    <dgm:pt modelId="{7A4B62DE-02D1-40A8-BE44-EC028CC002FD}" type="sibTrans" cxnId="{A4F1D57E-A005-47CD-9497-023BC51E69CF}">
      <dgm:prSet/>
      <dgm:spPr/>
      <dgm:t>
        <a:bodyPr/>
        <a:lstStyle/>
        <a:p>
          <a:endParaRPr lang="en-US"/>
        </a:p>
      </dgm:t>
    </dgm:pt>
    <dgm:pt modelId="{54D46872-0883-43AD-84D7-9949931078AF}" type="pres">
      <dgm:prSet presAssocID="{3CC04D57-91E1-4D75-AB71-F5DC46F4E793}" presName="root" presStyleCnt="0">
        <dgm:presLayoutVars>
          <dgm:dir/>
          <dgm:resizeHandles val="exact"/>
        </dgm:presLayoutVars>
      </dgm:prSet>
      <dgm:spPr/>
    </dgm:pt>
    <dgm:pt modelId="{D7504608-EFC9-4272-BFC1-4B68E173C4A1}" type="pres">
      <dgm:prSet presAssocID="{2B673515-8C0E-4428-AE9A-84527565B3BA}" presName="compNode" presStyleCnt="0"/>
      <dgm:spPr/>
    </dgm:pt>
    <dgm:pt modelId="{D138016A-8BAD-4A80-8398-58687DC69A60}" type="pres">
      <dgm:prSet presAssocID="{2B673515-8C0E-4428-AE9A-84527565B3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3808FF9B-1282-4E24-A767-9A6D53AFA58F}" type="pres">
      <dgm:prSet presAssocID="{2B673515-8C0E-4428-AE9A-84527565B3BA}" presName="iconSpace" presStyleCnt="0"/>
      <dgm:spPr/>
    </dgm:pt>
    <dgm:pt modelId="{4D109593-4AF9-4BD8-81A5-F6EC7A8A4BA4}" type="pres">
      <dgm:prSet presAssocID="{2B673515-8C0E-4428-AE9A-84527565B3BA}" presName="parTx" presStyleLbl="revTx" presStyleIdx="0" presStyleCnt="4">
        <dgm:presLayoutVars>
          <dgm:chMax val="0"/>
          <dgm:chPref val="0"/>
        </dgm:presLayoutVars>
      </dgm:prSet>
      <dgm:spPr/>
    </dgm:pt>
    <dgm:pt modelId="{A3FC5799-7A27-40A0-8233-7F2B68AA72FC}" type="pres">
      <dgm:prSet presAssocID="{2B673515-8C0E-4428-AE9A-84527565B3BA}" presName="txSpace" presStyleCnt="0"/>
      <dgm:spPr/>
    </dgm:pt>
    <dgm:pt modelId="{CE006603-8621-4B40-9DDF-72C793F9A7E3}" type="pres">
      <dgm:prSet presAssocID="{2B673515-8C0E-4428-AE9A-84527565B3BA}" presName="desTx" presStyleLbl="revTx" presStyleIdx="1" presStyleCnt="4">
        <dgm:presLayoutVars/>
      </dgm:prSet>
      <dgm:spPr/>
    </dgm:pt>
    <dgm:pt modelId="{67201879-F294-4896-A624-878923DB1115}" type="pres">
      <dgm:prSet presAssocID="{4D258FF3-5A3C-4308-AD94-1BEF72E48F41}" presName="sibTrans" presStyleCnt="0"/>
      <dgm:spPr/>
    </dgm:pt>
    <dgm:pt modelId="{ED9313F6-358E-4934-AD2B-6118A9226415}" type="pres">
      <dgm:prSet presAssocID="{D43F0E2C-0E28-4728-987F-603E6629B976}" presName="compNode" presStyleCnt="0"/>
      <dgm:spPr/>
    </dgm:pt>
    <dgm:pt modelId="{2AF458A3-F837-4C6C-8578-2EF83F69BFF4}" type="pres">
      <dgm:prSet presAssocID="{D43F0E2C-0E28-4728-987F-603E6629B976}" presName="iconRect" presStyleLbl="node1" presStyleIdx="1" presStyleCnt="2" custLinFactNeighborX="371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ch ball"/>
        </a:ext>
      </dgm:extLst>
    </dgm:pt>
    <dgm:pt modelId="{DE1F568F-4D62-4EA8-9059-6B2B515F695F}" type="pres">
      <dgm:prSet presAssocID="{D43F0E2C-0E28-4728-987F-603E6629B976}" presName="iconSpace" presStyleCnt="0"/>
      <dgm:spPr/>
    </dgm:pt>
    <dgm:pt modelId="{6A63C3CF-411F-43ED-8C05-3529E9959921}" type="pres">
      <dgm:prSet presAssocID="{D43F0E2C-0E28-4728-987F-603E6629B976}" presName="parTx" presStyleLbl="revTx" presStyleIdx="2" presStyleCnt="4">
        <dgm:presLayoutVars>
          <dgm:chMax val="0"/>
          <dgm:chPref val="0"/>
        </dgm:presLayoutVars>
      </dgm:prSet>
      <dgm:spPr/>
    </dgm:pt>
    <dgm:pt modelId="{D320D122-A34C-4704-A22F-9914CB12293F}" type="pres">
      <dgm:prSet presAssocID="{D43F0E2C-0E28-4728-987F-603E6629B976}" presName="txSpace" presStyleCnt="0"/>
      <dgm:spPr/>
    </dgm:pt>
    <dgm:pt modelId="{FC14ED62-3FE8-47A4-89FC-097B5CCE642A}" type="pres">
      <dgm:prSet presAssocID="{D43F0E2C-0E28-4728-987F-603E6629B976}" presName="desTx" presStyleLbl="revTx" presStyleIdx="3" presStyleCnt="4">
        <dgm:presLayoutVars/>
      </dgm:prSet>
      <dgm:spPr/>
    </dgm:pt>
  </dgm:ptLst>
  <dgm:cxnLst>
    <dgm:cxn modelId="{421FFD00-387E-4251-9E59-0215AB9B84CB}" srcId="{3CC04D57-91E1-4D75-AB71-F5DC46F4E793}" destId="{D43F0E2C-0E28-4728-987F-603E6629B976}" srcOrd="1" destOrd="0" parTransId="{FB8773C9-5828-4F0A-8B36-8CE8CBA79A23}" sibTransId="{EC019797-FCA6-4B22-A4A3-4341613C4A70}"/>
    <dgm:cxn modelId="{24620D0E-2504-4307-9F0F-B16DD58FAE6F}" srcId="{B148A813-4C88-4D7C-A525-EF5CF151998F}" destId="{38723F58-8476-4282-9E68-60169D7BF8AE}" srcOrd="3" destOrd="0" parTransId="{1BA1F71D-A227-4F2D-A0F2-A495C72D437B}" sibTransId="{AFB2E3A1-F250-4AFA-9ABD-C35D6C0FC5C5}"/>
    <dgm:cxn modelId="{64C01313-03F8-4695-AF00-AB0FB5B238BB}" type="presOf" srcId="{38723F58-8476-4282-9E68-60169D7BF8AE}" destId="{CE006603-8621-4B40-9DDF-72C793F9A7E3}" srcOrd="0" destOrd="4" presId="urn:microsoft.com/office/officeart/2018/5/layout/CenteredIconLabelDescriptionList"/>
    <dgm:cxn modelId="{7A370B31-6803-4B93-A9D0-FEF538272D23}" srcId="{B148A813-4C88-4D7C-A525-EF5CF151998F}" destId="{D0E7484A-270F-4655-A924-B8D231FE875C}" srcOrd="1" destOrd="0" parTransId="{EC45D592-9928-4372-BD29-16046F445A2A}" sibTransId="{9755AC08-36D4-4E63-A8AC-E16E6185B5BA}"/>
    <dgm:cxn modelId="{E206994A-3530-426F-BBE6-320D9436BC9B}" srcId="{D43F0E2C-0E28-4728-987F-603E6629B976}" destId="{2444926D-A995-496C-B87E-FADB5C2E6D90}" srcOrd="3" destOrd="0" parTransId="{9B438486-E383-4378-8D57-5A68487BBC98}" sibTransId="{80698844-40B9-4C18-8E86-202A73A6E5F8}"/>
    <dgm:cxn modelId="{0D9C424D-30E1-4F47-A377-4A1D2F065FCC}" type="presOf" srcId="{2444926D-A995-496C-B87E-FADB5C2E6D90}" destId="{FC14ED62-3FE8-47A4-89FC-097B5CCE642A}" srcOrd="0" destOrd="3" presId="urn:microsoft.com/office/officeart/2018/5/layout/CenteredIconLabelDescriptionList"/>
    <dgm:cxn modelId="{4F47E954-1640-4914-A1AE-FB0902FF5BA2}" srcId="{D43F0E2C-0E28-4728-987F-603E6629B976}" destId="{EFBBE331-DD2E-4C11-8076-E6EF07D2FB80}" srcOrd="2" destOrd="0" parTransId="{0CAA460A-0DAE-44CC-9EE1-073A516AE705}" sibTransId="{F59659F5-AE3D-4A8A-BCFA-CD98772E4A2F}"/>
    <dgm:cxn modelId="{D864EC59-66F9-4E86-B7A4-AA4E9E24C49C}" srcId="{2B673515-8C0E-4428-AE9A-84527565B3BA}" destId="{B148A813-4C88-4D7C-A525-EF5CF151998F}" srcOrd="0" destOrd="0" parTransId="{DD4CDAAF-007F-4604-A1A3-C46D23EBB0E8}" sibTransId="{059A465D-3A45-4149-84A9-E0A3202DA71A}"/>
    <dgm:cxn modelId="{7F46707B-8961-48DF-9F6B-54722C254705}" type="presOf" srcId="{D43F0E2C-0E28-4728-987F-603E6629B976}" destId="{6A63C3CF-411F-43ED-8C05-3529E9959921}" srcOrd="0" destOrd="0" presId="urn:microsoft.com/office/officeart/2018/5/layout/CenteredIconLabelDescriptionList"/>
    <dgm:cxn modelId="{FEE5AF7E-A111-406B-B47E-B18C2360111C}" type="presOf" srcId="{D0E7484A-270F-4655-A924-B8D231FE875C}" destId="{CE006603-8621-4B40-9DDF-72C793F9A7E3}" srcOrd="0" destOrd="2" presId="urn:microsoft.com/office/officeart/2018/5/layout/CenteredIconLabelDescriptionList"/>
    <dgm:cxn modelId="{A4F1D57E-A005-47CD-9497-023BC51E69CF}" srcId="{B148A813-4C88-4D7C-A525-EF5CF151998F}" destId="{BAA6ADE4-287C-48B1-A199-5EEF3DFD2B15}" srcOrd="2" destOrd="0" parTransId="{03385E0E-5D69-4918-BED4-4AF74F81CD99}" sibTransId="{7A4B62DE-02D1-40A8-BE44-EC028CC002FD}"/>
    <dgm:cxn modelId="{6ED09D83-CD5B-42AB-B5FB-BD6FA19D032D}" type="presOf" srcId="{3CC04D57-91E1-4D75-AB71-F5DC46F4E793}" destId="{54D46872-0883-43AD-84D7-9949931078AF}" srcOrd="0" destOrd="0" presId="urn:microsoft.com/office/officeart/2018/5/layout/CenteredIconLabelDescriptionList"/>
    <dgm:cxn modelId="{E628639A-5E89-4099-B1D3-94CE0F107DD8}" srcId="{D43F0E2C-0E28-4728-987F-603E6629B976}" destId="{1FC6A6CC-2DBF-46F5-8B81-FFAB5B405F2F}" srcOrd="4" destOrd="0" parTransId="{ED376BDE-0688-4517-8C39-54FD4580DEE5}" sibTransId="{96BBDE92-8050-4EE9-81D1-2AF0E4B1A181}"/>
    <dgm:cxn modelId="{8084ADA1-8EA5-4A43-AFE7-E2A66D7A9F84}" srcId="{B148A813-4C88-4D7C-A525-EF5CF151998F}" destId="{760675E5-A570-40CF-8067-5EF79FA84203}" srcOrd="0" destOrd="0" parTransId="{6682D1C7-49E5-4A8C-9A4F-9BFBE9F35E60}" sibTransId="{40741ABE-77E3-4F1C-98F5-E3C0D0523378}"/>
    <dgm:cxn modelId="{C46F21A2-66DF-45B0-9794-7366245D2158}" type="presOf" srcId="{EFBBE331-DD2E-4C11-8076-E6EF07D2FB80}" destId="{FC14ED62-3FE8-47A4-89FC-097B5CCE642A}" srcOrd="0" destOrd="2" presId="urn:microsoft.com/office/officeart/2018/5/layout/CenteredIconLabelDescriptionList"/>
    <dgm:cxn modelId="{DDCA93A2-E019-40A9-A104-22E71FFDFD91}" srcId="{D43F0E2C-0E28-4728-987F-603E6629B976}" destId="{87958A1A-FC51-48B1-B609-202ADCFBBE2A}" srcOrd="1" destOrd="0" parTransId="{D1A0AA02-52A3-4CDF-8B40-1E66EBBA3488}" sibTransId="{AD0D7B91-D980-41BA-ADB1-18F24003536B}"/>
    <dgm:cxn modelId="{600CD0A2-B518-4C15-8AC0-B4AC7044013D}" type="presOf" srcId="{2B673515-8C0E-4428-AE9A-84527565B3BA}" destId="{4D109593-4AF9-4BD8-81A5-F6EC7A8A4BA4}" srcOrd="0" destOrd="0" presId="urn:microsoft.com/office/officeart/2018/5/layout/CenteredIconLabelDescriptionList"/>
    <dgm:cxn modelId="{9DEA3DA9-1511-4A07-890F-B4400283E11A}" srcId="{3CC04D57-91E1-4D75-AB71-F5DC46F4E793}" destId="{2B673515-8C0E-4428-AE9A-84527565B3BA}" srcOrd="0" destOrd="0" parTransId="{C96F89C1-6377-47AD-95FE-BEE43B65AC2A}" sibTransId="{4D258FF3-5A3C-4308-AD94-1BEF72E48F41}"/>
    <dgm:cxn modelId="{F3A0F1C0-2416-4875-9276-1C086792C8CB}" type="presOf" srcId="{87958A1A-FC51-48B1-B609-202ADCFBBE2A}" destId="{FC14ED62-3FE8-47A4-89FC-097B5CCE642A}" srcOrd="0" destOrd="1" presId="urn:microsoft.com/office/officeart/2018/5/layout/CenteredIconLabelDescriptionList"/>
    <dgm:cxn modelId="{20338DC1-3370-450E-997E-C890E6BFC182}" type="presOf" srcId="{B148A813-4C88-4D7C-A525-EF5CF151998F}" destId="{CE006603-8621-4B40-9DDF-72C793F9A7E3}" srcOrd="0" destOrd="0" presId="urn:microsoft.com/office/officeart/2018/5/layout/CenteredIconLabelDescriptionList"/>
    <dgm:cxn modelId="{031304CE-DBD2-46EE-BBE2-9F65B7502276}" type="presOf" srcId="{1FC6A6CC-2DBF-46F5-8B81-FFAB5B405F2F}" destId="{FC14ED62-3FE8-47A4-89FC-097B5CCE642A}" srcOrd="0" destOrd="4" presId="urn:microsoft.com/office/officeart/2018/5/layout/CenteredIconLabelDescriptionList"/>
    <dgm:cxn modelId="{17CFD1DD-CFA2-49E2-B3B1-E229C514D823}" srcId="{D43F0E2C-0E28-4728-987F-603E6629B976}" destId="{154465F5-9230-4F48-A4BC-4BA783CD9A55}" srcOrd="0" destOrd="0" parTransId="{DD522802-E4EC-4291-B3C1-71FBBF348EAF}" sibTransId="{C3D9B5A8-D8DA-4F89-8267-A9A8251618AD}"/>
    <dgm:cxn modelId="{6CE155E9-47BB-477D-B76A-E2F30D57A04B}" type="presOf" srcId="{BAA6ADE4-287C-48B1-A199-5EEF3DFD2B15}" destId="{CE006603-8621-4B40-9DDF-72C793F9A7E3}" srcOrd="0" destOrd="3" presId="urn:microsoft.com/office/officeart/2018/5/layout/CenteredIconLabelDescriptionList"/>
    <dgm:cxn modelId="{48091FEC-BBDD-4333-915E-5E60F38DEFBF}" type="presOf" srcId="{154465F5-9230-4F48-A4BC-4BA783CD9A55}" destId="{FC14ED62-3FE8-47A4-89FC-097B5CCE642A}" srcOrd="0" destOrd="0" presId="urn:microsoft.com/office/officeart/2018/5/layout/CenteredIconLabelDescriptionList"/>
    <dgm:cxn modelId="{10CB64F2-C242-474B-A144-E5ACD3F50840}" type="presOf" srcId="{760675E5-A570-40CF-8067-5EF79FA84203}" destId="{CE006603-8621-4B40-9DDF-72C793F9A7E3}" srcOrd="0" destOrd="1" presId="urn:microsoft.com/office/officeart/2018/5/layout/CenteredIconLabelDescriptionList"/>
    <dgm:cxn modelId="{C00C3EED-F2EC-4BCE-AAE9-DD14CF590526}" type="presParOf" srcId="{54D46872-0883-43AD-84D7-9949931078AF}" destId="{D7504608-EFC9-4272-BFC1-4B68E173C4A1}" srcOrd="0" destOrd="0" presId="urn:microsoft.com/office/officeart/2018/5/layout/CenteredIconLabelDescriptionList"/>
    <dgm:cxn modelId="{1FBF41B4-EF3D-4E5E-BD4D-4A3ED5B99C62}" type="presParOf" srcId="{D7504608-EFC9-4272-BFC1-4B68E173C4A1}" destId="{D138016A-8BAD-4A80-8398-58687DC69A60}" srcOrd="0" destOrd="0" presId="urn:microsoft.com/office/officeart/2018/5/layout/CenteredIconLabelDescriptionList"/>
    <dgm:cxn modelId="{CF9A60FE-D7D8-4C14-A574-C2CEBFDA2979}" type="presParOf" srcId="{D7504608-EFC9-4272-BFC1-4B68E173C4A1}" destId="{3808FF9B-1282-4E24-A767-9A6D53AFA58F}" srcOrd="1" destOrd="0" presId="urn:microsoft.com/office/officeart/2018/5/layout/CenteredIconLabelDescriptionList"/>
    <dgm:cxn modelId="{25F0F5BB-4064-4E58-BB3F-BC3E5D528848}" type="presParOf" srcId="{D7504608-EFC9-4272-BFC1-4B68E173C4A1}" destId="{4D109593-4AF9-4BD8-81A5-F6EC7A8A4BA4}" srcOrd="2" destOrd="0" presId="urn:microsoft.com/office/officeart/2018/5/layout/CenteredIconLabelDescriptionList"/>
    <dgm:cxn modelId="{53BCEDAC-D9ED-456A-A8F0-ECAFF01D9B5A}" type="presParOf" srcId="{D7504608-EFC9-4272-BFC1-4B68E173C4A1}" destId="{A3FC5799-7A27-40A0-8233-7F2B68AA72FC}" srcOrd="3" destOrd="0" presId="urn:microsoft.com/office/officeart/2018/5/layout/CenteredIconLabelDescriptionList"/>
    <dgm:cxn modelId="{0AC71CBD-CDD5-482B-B7C9-D8C70558ED63}" type="presParOf" srcId="{D7504608-EFC9-4272-BFC1-4B68E173C4A1}" destId="{CE006603-8621-4B40-9DDF-72C793F9A7E3}" srcOrd="4" destOrd="0" presId="urn:microsoft.com/office/officeart/2018/5/layout/CenteredIconLabelDescriptionList"/>
    <dgm:cxn modelId="{315A4AE4-25E5-47B3-B00C-228F185AA943}" type="presParOf" srcId="{54D46872-0883-43AD-84D7-9949931078AF}" destId="{67201879-F294-4896-A624-878923DB1115}" srcOrd="1" destOrd="0" presId="urn:microsoft.com/office/officeart/2018/5/layout/CenteredIconLabelDescriptionList"/>
    <dgm:cxn modelId="{1183B15B-3344-41C6-ADB6-74AD334C9524}" type="presParOf" srcId="{54D46872-0883-43AD-84D7-9949931078AF}" destId="{ED9313F6-358E-4934-AD2B-6118A9226415}" srcOrd="2" destOrd="0" presId="urn:microsoft.com/office/officeart/2018/5/layout/CenteredIconLabelDescriptionList"/>
    <dgm:cxn modelId="{3E652B32-4494-4B11-86E2-53F801F84730}" type="presParOf" srcId="{ED9313F6-358E-4934-AD2B-6118A9226415}" destId="{2AF458A3-F837-4C6C-8578-2EF83F69BFF4}" srcOrd="0" destOrd="0" presId="urn:microsoft.com/office/officeart/2018/5/layout/CenteredIconLabelDescriptionList"/>
    <dgm:cxn modelId="{9681281C-6D7D-4287-A795-D29909A8DA05}" type="presParOf" srcId="{ED9313F6-358E-4934-AD2B-6118A9226415}" destId="{DE1F568F-4D62-4EA8-9059-6B2B515F695F}" srcOrd="1" destOrd="0" presId="urn:microsoft.com/office/officeart/2018/5/layout/CenteredIconLabelDescriptionList"/>
    <dgm:cxn modelId="{F9EDD3C0-D1D1-4C46-862F-4826A79CBD7D}" type="presParOf" srcId="{ED9313F6-358E-4934-AD2B-6118A9226415}" destId="{6A63C3CF-411F-43ED-8C05-3529E9959921}" srcOrd="2" destOrd="0" presId="urn:microsoft.com/office/officeart/2018/5/layout/CenteredIconLabelDescriptionList"/>
    <dgm:cxn modelId="{25A57F8B-2864-45AD-B5BF-27035A243472}" type="presParOf" srcId="{ED9313F6-358E-4934-AD2B-6118A9226415}" destId="{D320D122-A34C-4704-A22F-9914CB12293F}" srcOrd="3" destOrd="0" presId="urn:microsoft.com/office/officeart/2018/5/layout/CenteredIconLabelDescriptionList"/>
    <dgm:cxn modelId="{BFBB3F54-CAAC-4D0C-B36C-B7F3FC1D3800}" type="presParOf" srcId="{ED9313F6-358E-4934-AD2B-6118A9226415}" destId="{FC14ED62-3FE8-47A4-89FC-097B5CCE642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91044-C537-4FEC-8E5E-5C4DF5D16D2A}">
      <dsp:nvSpPr>
        <dsp:cNvPr id="0" name=""/>
        <dsp:cNvSpPr/>
      </dsp:nvSpPr>
      <dsp:spPr>
        <a:xfrm>
          <a:off x="1125874" y="1608"/>
          <a:ext cx="2513113" cy="1507867"/>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NJ certified school psychologist</a:t>
          </a:r>
        </a:p>
      </dsp:txBody>
      <dsp:txXfrm>
        <a:off x="1125874" y="1608"/>
        <a:ext cx="2513113" cy="1507867"/>
      </dsp:txXfrm>
    </dsp:sp>
    <dsp:sp modelId="{5D6AC02F-CD2B-446E-BEDA-EE8F4C2C7AA9}">
      <dsp:nvSpPr>
        <dsp:cNvPr id="0" name=""/>
        <dsp:cNvSpPr/>
      </dsp:nvSpPr>
      <dsp:spPr>
        <a:xfrm>
          <a:off x="3890298" y="1608"/>
          <a:ext cx="2513113" cy="1507867"/>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Assistant professor of psychology and counseling at GCU (Lakewood campus)</a:t>
          </a:r>
        </a:p>
      </dsp:txBody>
      <dsp:txXfrm>
        <a:off x="3890298" y="1608"/>
        <a:ext cx="2513113" cy="1507867"/>
      </dsp:txXfrm>
    </dsp:sp>
    <dsp:sp modelId="{4D75A091-04C8-4487-AF1A-8AB5EB0BE02C}">
      <dsp:nvSpPr>
        <dsp:cNvPr id="0" name=""/>
        <dsp:cNvSpPr/>
      </dsp:nvSpPr>
      <dsp:spPr>
        <a:xfrm>
          <a:off x="6654723" y="1608"/>
          <a:ext cx="2513113" cy="1507867"/>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Doctor of Psychology in School Psychology</a:t>
          </a:r>
        </a:p>
      </dsp:txBody>
      <dsp:txXfrm>
        <a:off x="6654723" y="1608"/>
        <a:ext cx="2513113" cy="1507867"/>
      </dsp:txXfrm>
    </dsp:sp>
    <dsp:sp modelId="{F7DA95AC-79B5-4726-A3B3-2BA25D357D90}">
      <dsp:nvSpPr>
        <dsp:cNvPr id="0" name=""/>
        <dsp:cNvSpPr/>
      </dsp:nvSpPr>
      <dsp:spPr>
        <a:xfrm>
          <a:off x="2508086" y="1760787"/>
          <a:ext cx="2513113" cy="1507867"/>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Research interests in executive functions and learning, literacy, and resilience</a:t>
          </a:r>
        </a:p>
      </dsp:txBody>
      <dsp:txXfrm>
        <a:off x="2508086" y="1760787"/>
        <a:ext cx="2513113" cy="1507867"/>
      </dsp:txXfrm>
    </dsp:sp>
    <dsp:sp modelId="{07D1DBB1-4A43-4A6E-A45E-BF8007099EA0}">
      <dsp:nvSpPr>
        <dsp:cNvPr id="0" name=""/>
        <dsp:cNvSpPr/>
      </dsp:nvSpPr>
      <dsp:spPr>
        <a:xfrm>
          <a:off x="5272511" y="1760787"/>
          <a:ext cx="2513113" cy="1507867"/>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Mother of 2 boys </a:t>
          </a:r>
        </a:p>
        <a:p>
          <a:pPr marL="0" lvl="0" indent="0" algn="ctr" defTabSz="844550">
            <a:lnSpc>
              <a:spcPct val="90000"/>
            </a:lnSpc>
            <a:spcBef>
              <a:spcPct val="0"/>
            </a:spcBef>
            <a:spcAft>
              <a:spcPct val="35000"/>
            </a:spcAft>
            <a:buNone/>
          </a:pPr>
          <a:r>
            <a:rPr lang="en-US" sz="1900" kern="1200" dirty="0"/>
            <a:t>(6 and 3)</a:t>
          </a:r>
        </a:p>
      </dsp:txBody>
      <dsp:txXfrm>
        <a:off x="5272511" y="1760787"/>
        <a:ext cx="2513113" cy="1507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9F97-BFE2-4E08-B15C-3AAA1A165F8E}">
      <dsp:nvSpPr>
        <dsp:cNvPr id="0" name=""/>
        <dsp:cNvSpPr/>
      </dsp:nvSpPr>
      <dsp:spPr>
        <a:xfrm>
          <a:off x="0" y="505"/>
          <a:ext cx="102937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BD68B06-867B-4FF5-B497-A5512D0C1B5C}">
      <dsp:nvSpPr>
        <dsp:cNvPr id="0" name=""/>
        <dsp:cNvSpPr/>
      </dsp:nvSpPr>
      <dsp:spPr>
        <a:xfrm>
          <a:off x="0" y="505"/>
          <a:ext cx="10293711" cy="82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Opening Thoughts/Questions</a:t>
          </a:r>
        </a:p>
      </dsp:txBody>
      <dsp:txXfrm>
        <a:off x="0" y="505"/>
        <a:ext cx="10293711" cy="828588"/>
      </dsp:txXfrm>
    </dsp:sp>
    <dsp:sp modelId="{AD13D3C4-DEF5-4259-9AFA-C99A7F0449E1}">
      <dsp:nvSpPr>
        <dsp:cNvPr id="0" name=""/>
        <dsp:cNvSpPr/>
      </dsp:nvSpPr>
      <dsp:spPr>
        <a:xfrm>
          <a:off x="0" y="829094"/>
          <a:ext cx="102937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151EA42-E33E-4F69-8AFB-A27627F96061}">
      <dsp:nvSpPr>
        <dsp:cNvPr id="0" name=""/>
        <dsp:cNvSpPr/>
      </dsp:nvSpPr>
      <dsp:spPr>
        <a:xfrm>
          <a:off x="0" y="829094"/>
          <a:ext cx="10293711" cy="82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Mental Health trends</a:t>
          </a:r>
        </a:p>
      </dsp:txBody>
      <dsp:txXfrm>
        <a:off x="0" y="829094"/>
        <a:ext cx="10293711" cy="828588"/>
      </dsp:txXfrm>
    </dsp:sp>
    <dsp:sp modelId="{B23C24C1-9CC5-4164-9F3D-81B41F0282BC}">
      <dsp:nvSpPr>
        <dsp:cNvPr id="0" name=""/>
        <dsp:cNvSpPr/>
      </dsp:nvSpPr>
      <dsp:spPr>
        <a:xfrm>
          <a:off x="0" y="1657683"/>
          <a:ext cx="102937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375FF9C-DA10-4AC3-9697-324FCCAE8A63}">
      <dsp:nvSpPr>
        <dsp:cNvPr id="0" name=""/>
        <dsp:cNvSpPr/>
      </dsp:nvSpPr>
      <dsp:spPr>
        <a:xfrm>
          <a:off x="0" y="1657683"/>
          <a:ext cx="10293711" cy="82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Resilience</a:t>
          </a:r>
          <a:r>
            <a:rPr lang="en-US" sz="2000" kern="1200" baseline="0" dirty="0"/>
            <a:t> and Self-Regulation</a:t>
          </a:r>
          <a:endParaRPr lang="en-US" sz="2000" kern="1200" dirty="0"/>
        </a:p>
      </dsp:txBody>
      <dsp:txXfrm>
        <a:off x="0" y="1657683"/>
        <a:ext cx="10293711" cy="828588"/>
      </dsp:txXfrm>
    </dsp:sp>
    <dsp:sp modelId="{B974C7F9-1809-4040-866F-7BA7FE666089}">
      <dsp:nvSpPr>
        <dsp:cNvPr id="0" name=""/>
        <dsp:cNvSpPr/>
      </dsp:nvSpPr>
      <dsp:spPr>
        <a:xfrm>
          <a:off x="0" y="2486271"/>
          <a:ext cx="102937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E44C03A-0090-4889-A457-C1A439A81775}">
      <dsp:nvSpPr>
        <dsp:cNvPr id="0" name=""/>
        <dsp:cNvSpPr/>
      </dsp:nvSpPr>
      <dsp:spPr>
        <a:xfrm>
          <a:off x="0" y="2486271"/>
          <a:ext cx="10293711" cy="82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What can parents do—Focus on simple, general skills and support</a:t>
          </a:r>
        </a:p>
        <a:p>
          <a:pPr marL="0" lvl="0" indent="0" algn="l" defTabSz="889000">
            <a:lnSpc>
              <a:spcPct val="90000"/>
            </a:lnSpc>
            <a:spcBef>
              <a:spcPct val="0"/>
            </a:spcBef>
            <a:spcAft>
              <a:spcPct val="35000"/>
            </a:spcAft>
            <a:buNone/>
          </a:pPr>
          <a:endParaRPr lang="en-US" sz="2000" kern="1200" dirty="0"/>
        </a:p>
      </dsp:txBody>
      <dsp:txXfrm>
        <a:off x="0" y="2486271"/>
        <a:ext cx="10293711" cy="828588"/>
      </dsp:txXfrm>
    </dsp:sp>
    <dsp:sp modelId="{13080D77-A93C-4EB1-8C7E-E8EBB8B42737}">
      <dsp:nvSpPr>
        <dsp:cNvPr id="0" name=""/>
        <dsp:cNvSpPr/>
      </dsp:nvSpPr>
      <dsp:spPr>
        <a:xfrm>
          <a:off x="0" y="3314860"/>
          <a:ext cx="10293711"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C563BD0-43AB-4305-8F7F-39EA1EDDA3F2}">
      <dsp:nvSpPr>
        <dsp:cNvPr id="0" name=""/>
        <dsp:cNvSpPr/>
      </dsp:nvSpPr>
      <dsp:spPr>
        <a:xfrm>
          <a:off x="0" y="3314860"/>
          <a:ext cx="10293711" cy="82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Q&amp;A (feel free to ask questions anytime!)	</a:t>
          </a:r>
        </a:p>
      </dsp:txBody>
      <dsp:txXfrm>
        <a:off x="0" y="3314860"/>
        <a:ext cx="10293711" cy="828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8016A-8BAD-4A80-8398-58687DC69A60}">
      <dsp:nvSpPr>
        <dsp:cNvPr id="0" name=""/>
        <dsp:cNvSpPr/>
      </dsp:nvSpPr>
      <dsp:spPr>
        <a:xfrm>
          <a:off x="1025146" y="401126"/>
          <a:ext cx="1097489" cy="930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109593-4AF9-4BD8-81A5-F6EC7A8A4BA4}">
      <dsp:nvSpPr>
        <dsp:cNvPr id="0" name=""/>
        <dsp:cNvSpPr/>
      </dsp:nvSpPr>
      <dsp:spPr>
        <a:xfrm>
          <a:off x="6048" y="1523268"/>
          <a:ext cx="3135684" cy="39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What is it?</a:t>
          </a:r>
        </a:p>
      </dsp:txBody>
      <dsp:txXfrm>
        <a:off x="6048" y="1523268"/>
        <a:ext cx="3135684" cy="398679"/>
      </dsp:txXfrm>
    </dsp:sp>
    <dsp:sp modelId="{CE006603-8621-4B40-9DDF-72C793F9A7E3}">
      <dsp:nvSpPr>
        <dsp:cNvPr id="0" name=""/>
        <dsp:cNvSpPr/>
      </dsp:nvSpPr>
      <dsp:spPr>
        <a:xfrm>
          <a:off x="6048" y="2011198"/>
          <a:ext cx="3135684" cy="2852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Managing emotions and behavior related to a certain situation</a:t>
          </a:r>
        </a:p>
        <a:p>
          <a:pPr marL="114300" lvl="1" indent="-114300" algn="l" defTabSz="666750">
            <a:lnSpc>
              <a:spcPct val="90000"/>
            </a:lnSpc>
            <a:spcBef>
              <a:spcPct val="0"/>
            </a:spcBef>
            <a:spcAft>
              <a:spcPct val="15000"/>
            </a:spcAft>
            <a:buChar char="•"/>
          </a:pPr>
          <a:r>
            <a:rPr lang="en-US" sz="1500" kern="1200" dirty="0"/>
            <a:t>Reacting/responding, calming down, problem solving</a:t>
          </a:r>
        </a:p>
        <a:p>
          <a:pPr marL="114300" lvl="1" indent="-114300" algn="l" defTabSz="666750">
            <a:lnSpc>
              <a:spcPct val="90000"/>
            </a:lnSpc>
            <a:spcBef>
              <a:spcPct val="0"/>
            </a:spcBef>
            <a:spcAft>
              <a:spcPct val="15000"/>
            </a:spcAft>
            <a:buChar char="•"/>
          </a:pPr>
          <a:r>
            <a:rPr lang="en-US" sz="1500" kern="1200" dirty="0"/>
            <a:t>Handling stressors without a tantrum</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AGAIN…FEELINGS are OK, it’s how we manage our feelings!</a:t>
          </a:r>
        </a:p>
      </dsp:txBody>
      <dsp:txXfrm>
        <a:off x="6048" y="2011198"/>
        <a:ext cx="3135684" cy="2852454"/>
      </dsp:txXfrm>
    </dsp:sp>
    <dsp:sp modelId="{2AF458A3-F837-4C6C-8578-2EF83F69BFF4}">
      <dsp:nvSpPr>
        <dsp:cNvPr id="0" name=""/>
        <dsp:cNvSpPr/>
      </dsp:nvSpPr>
      <dsp:spPr>
        <a:xfrm>
          <a:off x="4750391" y="401126"/>
          <a:ext cx="1097489" cy="930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63C3CF-411F-43ED-8C05-3529E9959921}">
      <dsp:nvSpPr>
        <dsp:cNvPr id="0" name=""/>
        <dsp:cNvSpPr/>
      </dsp:nvSpPr>
      <dsp:spPr>
        <a:xfrm>
          <a:off x="3690478" y="1523268"/>
          <a:ext cx="3135684" cy="39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How can we foster this?</a:t>
          </a:r>
        </a:p>
      </dsp:txBody>
      <dsp:txXfrm>
        <a:off x="3690478" y="1523268"/>
        <a:ext cx="3135684" cy="398679"/>
      </dsp:txXfrm>
    </dsp:sp>
    <dsp:sp modelId="{FC14ED62-3FE8-47A4-89FC-097B5CCE642A}">
      <dsp:nvSpPr>
        <dsp:cNvPr id="0" name=""/>
        <dsp:cNvSpPr/>
      </dsp:nvSpPr>
      <dsp:spPr>
        <a:xfrm>
          <a:off x="3690478" y="2011198"/>
          <a:ext cx="3135684" cy="2852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Strengths-based approach</a:t>
          </a:r>
        </a:p>
        <a:p>
          <a:pPr marL="0" lvl="0" indent="0" algn="ctr" defTabSz="666750">
            <a:lnSpc>
              <a:spcPct val="100000"/>
            </a:lnSpc>
            <a:spcBef>
              <a:spcPct val="0"/>
            </a:spcBef>
            <a:spcAft>
              <a:spcPct val="35000"/>
            </a:spcAft>
            <a:buNone/>
          </a:pPr>
          <a:r>
            <a:rPr lang="en-US" sz="1500" kern="1200"/>
            <a:t>Play games or activities that encourage turn taking, listening, watching, sharing, etc.</a:t>
          </a:r>
        </a:p>
        <a:p>
          <a:pPr marL="0" lvl="0" indent="0" algn="ctr" defTabSz="666750">
            <a:lnSpc>
              <a:spcPct val="100000"/>
            </a:lnSpc>
            <a:spcBef>
              <a:spcPct val="0"/>
            </a:spcBef>
            <a:spcAft>
              <a:spcPct val="35000"/>
            </a:spcAft>
            <a:buNone/>
          </a:pPr>
          <a:r>
            <a:rPr lang="en-US" sz="1500" kern="1200"/>
            <a:t>Examples: freeze dance—fast music = fast dancing; slow music = slow dancing (reverse cues!) Connect behavior to real life. *inhibition, gross motor, listening</a:t>
          </a:r>
        </a:p>
        <a:p>
          <a:pPr marL="0" lvl="0" indent="0" algn="ctr" defTabSz="666750">
            <a:lnSpc>
              <a:spcPct val="100000"/>
            </a:lnSpc>
            <a:spcBef>
              <a:spcPct val="0"/>
            </a:spcBef>
            <a:spcAft>
              <a:spcPct val="35000"/>
            </a:spcAft>
            <a:buNone/>
          </a:pPr>
          <a:r>
            <a:rPr lang="en-US" sz="1500" kern="1200"/>
            <a:t>Bubbles—let them pop, then tell them no popping—explain self-control and connect (waiting your turn or not eating all of the candy)</a:t>
          </a:r>
        </a:p>
        <a:p>
          <a:pPr marL="0" lvl="0" indent="0" algn="ctr" defTabSz="666750">
            <a:lnSpc>
              <a:spcPct val="100000"/>
            </a:lnSpc>
            <a:spcBef>
              <a:spcPct val="0"/>
            </a:spcBef>
            <a:spcAft>
              <a:spcPct val="35000"/>
            </a:spcAft>
            <a:buNone/>
          </a:pPr>
          <a:r>
            <a:rPr lang="en-US" sz="1500" kern="1200"/>
            <a:t>https://www.facebook.com/growtherapy/videos/2294670124145356/</a:t>
          </a:r>
        </a:p>
      </dsp:txBody>
      <dsp:txXfrm>
        <a:off x="3690478" y="2011198"/>
        <a:ext cx="3135684" cy="28524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hyperlink" Target="https://positivepsychology.com/mindfulness-for-children-kids-activiti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htacovsky@Georgian.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2FAC0-38A5-490E-A031-A235D11993F7}"/>
              </a:ext>
            </a:extLst>
          </p:cNvPr>
          <p:cNvSpPr>
            <a:spLocks noGrp="1"/>
          </p:cNvSpPr>
          <p:nvPr>
            <p:ph type="ctrTitle"/>
          </p:nvPr>
        </p:nvSpPr>
        <p:spPr>
          <a:xfrm>
            <a:off x="1742873" y="782782"/>
            <a:ext cx="9008254" cy="3410475"/>
          </a:xfrm>
        </p:spPr>
        <p:txBody>
          <a:bodyPr anchor="ctr">
            <a:normAutofit/>
          </a:bodyPr>
          <a:lstStyle/>
          <a:p>
            <a:r>
              <a:rPr lang="en-US" sz="6000" dirty="0"/>
              <a:t>Raising Resilient Kids</a:t>
            </a:r>
          </a:p>
        </p:txBody>
      </p:sp>
      <p:sp>
        <p:nvSpPr>
          <p:cNvPr id="10" name="Rectangle 9">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E3210A3-759E-4935-A66E-4A9ACC649192}"/>
              </a:ext>
            </a:extLst>
          </p:cNvPr>
          <p:cNvSpPr>
            <a:spLocks noGrp="1"/>
          </p:cNvSpPr>
          <p:nvPr>
            <p:ph type="subTitle" idx="1"/>
          </p:nvPr>
        </p:nvSpPr>
        <p:spPr>
          <a:xfrm>
            <a:off x="1794165" y="4709627"/>
            <a:ext cx="8956962" cy="1126283"/>
          </a:xfrm>
        </p:spPr>
        <p:txBody>
          <a:bodyPr anchor="ctr">
            <a:normAutofit/>
          </a:bodyPr>
          <a:lstStyle/>
          <a:p>
            <a:r>
              <a:rPr lang="en-US" dirty="0">
                <a:solidFill>
                  <a:schemeClr val="bg1"/>
                </a:solidFill>
              </a:rPr>
              <a:t>Dr. Heather Tacovsky, NCSP</a:t>
            </a:r>
          </a:p>
          <a:p>
            <a:r>
              <a:rPr lang="en-US" dirty="0">
                <a:solidFill>
                  <a:schemeClr val="bg1"/>
                </a:solidFill>
              </a:rPr>
              <a:t>Barnegat Early Childhood Advisory Council </a:t>
            </a:r>
          </a:p>
        </p:txBody>
      </p:sp>
      <p:sp>
        <p:nvSpPr>
          <p:cNvPr id="12"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37446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D54F-BC02-46D0-8A25-FBD0913123C6}"/>
              </a:ext>
            </a:extLst>
          </p:cNvPr>
          <p:cNvSpPr>
            <a:spLocks noGrp="1"/>
          </p:cNvSpPr>
          <p:nvPr>
            <p:ph type="title"/>
          </p:nvPr>
        </p:nvSpPr>
        <p:spPr/>
        <p:txBody>
          <a:bodyPr/>
          <a:lstStyle/>
          <a:p>
            <a:endParaRPr lang="en-US" dirty="0"/>
          </a:p>
        </p:txBody>
      </p:sp>
      <p:pic>
        <p:nvPicPr>
          <p:cNvPr id="7" name="Content Placeholder 6" descr="A person sitting at a table eating food&#10;&#10;Description automatically generated">
            <a:extLst>
              <a:ext uri="{FF2B5EF4-FFF2-40B4-BE49-F238E27FC236}">
                <a16:creationId xmlns:a16="http://schemas.microsoft.com/office/drawing/2014/main" id="{8287EBD4-1AA1-469C-922F-A0AEE414EC70}"/>
              </a:ext>
            </a:extLst>
          </p:cNvPr>
          <p:cNvPicPr>
            <a:picLocks noGrp="1" noChangeAspect="1"/>
          </p:cNvPicPr>
          <p:nvPr>
            <p:ph idx="1"/>
          </p:nvPr>
        </p:nvPicPr>
        <p:blipFill>
          <a:blip r:embed="rId2"/>
          <a:stretch>
            <a:fillRect/>
          </a:stretch>
        </p:blipFill>
        <p:spPr>
          <a:xfrm>
            <a:off x="4320000" y="817928"/>
            <a:ext cx="3364085" cy="4337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picture containing indoor, sitting, laying, table&#10;&#10;Description automatically generated">
            <a:extLst>
              <a:ext uri="{FF2B5EF4-FFF2-40B4-BE49-F238E27FC236}">
                <a16:creationId xmlns:a16="http://schemas.microsoft.com/office/drawing/2014/main" id="{16410577-B2C1-4738-84F2-4AF444F7EB1A}"/>
              </a:ext>
            </a:extLst>
          </p:cNvPr>
          <p:cNvPicPr>
            <a:picLocks noChangeAspect="1"/>
          </p:cNvPicPr>
          <p:nvPr/>
        </p:nvPicPr>
        <p:blipFill>
          <a:blip r:embed="rId3"/>
          <a:stretch>
            <a:fillRect/>
          </a:stretch>
        </p:blipFill>
        <p:spPr>
          <a:xfrm>
            <a:off x="623640" y="747842"/>
            <a:ext cx="3588462" cy="2835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picture containing person, child, indoor, sitting&#10;&#10;Description automatically generated">
            <a:extLst>
              <a:ext uri="{FF2B5EF4-FFF2-40B4-BE49-F238E27FC236}">
                <a16:creationId xmlns:a16="http://schemas.microsoft.com/office/drawing/2014/main" id="{01C5BB44-D22C-4DFB-8C68-D41975BC9A36}"/>
              </a:ext>
            </a:extLst>
          </p:cNvPr>
          <p:cNvPicPr>
            <a:picLocks noChangeAspect="1"/>
          </p:cNvPicPr>
          <p:nvPr/>
        </p:nvPicPr>
        <p:blipFill>
          <a:blip r:embed="rId4"/>
          <a:stretch>
            <a:fillRect/>
          </a:stretch>
        </p:blipFill>
        <p:spPr>
          <a:xfrm>
            <a:off x="7315859" y="261936"/>
            <a:ext cx="4630831" cy="3513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graphical user interface&#10;&#10;Description automatically generated">
            <a:extLst>
              <a:ext uri="{FF2B5EF4-FFF2-40B4-BE49-F238E27FC236}">
                <a16:creationId xmlns:a16="http://schemas.microsoft.com/office/drawing/2014/main" id="{35BFAF54-4CC6-4A3E-B101-5D6271A163AB}"/>
              </a:ext>
            </a:extLst>
          </p:cNvPr>
          <p:cNvPicPr>
            <a:picLocks noChangeAspect="1"/>
          </p:cNvPicPr>
          <p:nvPr/>
        </p:nvPicPr>
        <p:blipFill>
          <a:blip r:embed="rId5"/>
          <a:stretch>
            <a:fillRect/>
          </a:stretch>
        </p:blipFill>
        <p:spPr>
          <a:xfrm>
            <a:off x="300493" y="3692395"/>
            <a:ext cx="3954214" cy="2986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child that is standing on the floor&#10;&#10;Description automatically generated">
            <a:extLst>
              <a:ext uri="{FF2B5EF4-FFF2-40B4-BE49-F238E27FC236}">
                <a16:creationId xmlns:a16="http://schemas.microsoft.com/office/drawing/2014/main" id="{D866A36E-9506-4866-BD7A-0181978C2AB9}"/>
              </a:ext>
            </a:extLst>
          </p:cNvPr>
          <p:cNvPicPr>
            <a:picLocks noChangeAspect="1"/>
          </p:cNvPicPr>
          <p:nvPr/>
        </p:nvPicPr>
        <p:blipFill>
          <a:blip r:embed="rId6"/>
          <a:stretch>
            <a:fillRect/>
          </a:stretch>
        </p:blipFill>
        <p:spPr>
          <a:xfrm>
            <a:off x="7594557" y="3583023"/>
            <a:ext cx="3467796" cy="3205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349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 name="Group 48">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50"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1"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2"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2"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6"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7"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8"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9"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0"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1"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3" name="Group 62">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64"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5"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6"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7"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8"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9"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0"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1"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3"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4"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5"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DB84DC3-3FD4-4262-82A5-CFD0E39436FF}"/>
              </a:ext>
            </a:extLst>
          </p:cNvPr>
          <p:cNvSpPr>
            <a:spLocks noGrp="1"/>
          </p:cNvSpPr>
          <p:nvPr>
            <p:ph type="title"/>
          </p:nvPr>
        </p:nvSpPr>
        <p:spPr>
          <a:xfrm>
            <a:off x="4464609" y="320959"/>
            <a:ext cx="6845092" cy="786832"/>
          </a:xfrm>
        </p:spPr>
        <p:txBody>
          <a:bodyPr>
            <a:normAutofit fontScale="90000"/>
          </a:bodyPr>
          <a:lstStyle/>
          <a:p>
            <a:r>
              <a:rPr lang="en-US" dirty="0"/>
              <a:t>WHY? And more importantly, what to do</a:t>
            </a:r>
          </a:p>
        </p:txBody>
      </p:sp>
      <p:sp>
        <p:nvSpPr>
          <p:cNvPr id="77" name="Rectangle 76">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 picture containing diagram&#10;&#10;Description automatically generated">
            <a:extLst>
              <a:ext uri="{FF2B5EF4-FFF2-40B4-BE49-F238E27FC236}">
                <a16:creationId xmlns:a16="http://schemas.microsoft.com/office/drawing/2014/main" id="{27D22B41-7EB9-4E77-97B5-1D7524805D87}"/>
              </a:ext>
            </a:extLst>
          </p:cNvPr>
          <p:cNvPicPr>
            <a:picLocks noChangeAspect="1"/>
          </p:cNvPicPr>
          <p:nvPr/>
        </p:nvPicPr>
        <p:blipFill rotWithShape="1">
          <a:blip r:embed="rId2"/>
          <a:srcRect r="1" b="1429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CB0A7BCC-1958-4D7B-802F-049928F50A81}"/>
              </a:ext>
            </a:extLst>
          </p:cNvPr>
          <p:cNvSpPr>
            <a:spLocks noGrp="1"/>
          </p:cNvSpPr>
          <p:nvPr>
            <p:ph idx="1"/>
          </p:nvPr>
        </p:nvSpPr>
        <p:spPr>
          <a:xfrm>
            <a:off x="3829337" y="1512907"/>
            <a:ext cx="7675274" cy="5378856"/>
          </a:xfrm>
        </p:spPr>
        <p:txBody>
          <a:bodyPr>
            <a:normAutofit/>
          </a:bodyPr>
          <a:lstStyle/>
          <a:p>
            <a:pPr>
              <a:lnSpc>
                <a:spcPct val="90000"/>
              </a:lnSpc>
            </a:pPr>
            <a:r>
              <a:rPr lang="en-US" sz="1600" dirty="0"/>
              <a:t>When we understand why, we can be more patient and understanding</a:t>
            </a:r>
          </a:p>
          <a:p>
            <a:pPr lvl="1">
              <a:lnSpc>
                <a:spcPct val="90000"/>
              </a:lnSpc>
            </a:pPr>
            <a:r>
              <a:rPr lang="en-US" sz="1400" dirty="0"/>
              <a:t>Consider age, changes in routine, tired, hungry, attention?</a:t>
            </a:r>
          </a:p>
          <a:p>
            <a:pPr lvl="1">
              <a:lnSpc>
                <a:spcPct val="90000"/>
              </a:lnSpc>
            </a:pPr>
            <a:r>
              <a:rPr lang="en-US" sz="1400" dirty="0"/>
              <a:t>Brain basis for tantrums; biological influences </a:t>
            </a:r>
          </a:p>
          <a:p>
            <a:pPr>
              <a:lnSpc>
                <a:spcPct val="90000"/>
              </a:lnSpc>
            </a:pPr>
            <a:r>
              <a:rPr lang="en-US" sz="1600" dirty="0"/>
              <a:t>Less talking during a tantrum and more calming, soothing (unable to process logic)</a:t>
            </a:r>
          </a:p>
          <a:p>
            <a:pPr lvl="1">
              <a:lnSpc>
                <a:spcPct val="90000"/>
              </a:lnSpc>
            </a:pPr>
            <a:r>
              <a:rPr lang="en-US" sz="1400" dirty="0"/>
              <a:t>DON’T give in to the demand</a:t>
            </a:r>
          </a:p>
          <a:p>
            <a:pPr lvl="1">
              <a:lnSpc>
                <a:spcPct val="90000"/>
              </a:lnSpc>
            </a:pPr>
            <a:r>
              <a:rPr lang="en-US" dirty="0"/>
              <a:t>Do they need a break? Removal from situation? </a:t>
            </a:r>
          </a:p>
          <a:p>
            <a:pPr lvl="1">
              <a:lnSpc>
                <a:spcPct val="90000"/>
              </a:lnSpc>
            </a:pPr>
            <a:r>
              <a:rPr lang="en-US" dirty="0"/>
              <a:t>Do they need help soothing themselves to a more regulated state?</a:t>
            </a:r>
          </a:p>
          <a:p>
            <a:pPr>
              <a:lnSpc>
                <a:spcPct val="90000"/>
              </a:lnSpc>
            </a:pPr>
            <a:r>
              <a:rPr lang="en-US" sz="1600" dirty="0"/>
              <a:t>Let the tantrum run its course (unless child is at risk of injuring self or someone else)</a:t>
            </a:r>
          </a:p>
          <a:p>
            <a:pPr lvl="1">
              <a:lnSpc>
                <a:spcPct val="90000"/>
              </a:lnSpc>
            </a:pPr>
            <a:r>
              <a:rPr lang="en-US" sz="1200" dirty="0"/>
              <a:t>Sometimes it is best to open up space to allow the feelings, even the big and ugly ones!!</a:t>
            </a:r>
          </a:p>
          <a:p>
            <a:pPr>
              <a:lnSpc>
                <a:spcPct val="90000"/>
              </a:lnSpc>
            </a:pPr>
            <a:r>
              <a:rPr lang="en-US" sz="1400" dirty="0"/>
              <a:t>Once the child is calm, a quick chat about what you think they were thinking or feeling before the tantrum can help. You can then offer a strategy/wording for them to try next time. </a:t>
            </a:r>
          </a:p>
          <a:p>
            <a:pPr lvl="1">
              <a:lnSpc>
                <a:spcPct val="90000"/>
              </a:lnSpc>
            </a:pPr>
            <a:r>
              <a:rPr lang="en-US" sz="1400" dirty="0"/>
              <a:t>“It looked like you got frustrated when I told you that you could not run with your scissors. Scissors are only for cutting paper when we are seated together. Do you think that you can put the scissors down the next time you are cutting paper and want to walk or run around? That would be much safer and we would </a:t>
            </a:r>
            <a:r>
              <a:rPr lang="en-US" sz="1400"/>
              <a:t>all feel better.” </a:t>
            </a:r>
            <a:endParaRPr lang="en-US" sz="1400" dirty="0"/>
          </a:p>
        </p:txBody>
      </p:sp>
    </p:spTree>
    <p:extLst>
      <p:ext uri="{BB962C8B-B14F-4D97-AF65-F5344CB8AC3E}">
        <p14:creationId xmlns:p14="http://schemas.microsoft.com/office/powerpoint/2010/main" val="217978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A52D-E525-4522-ADE0-20DC773E822E}"/>
              </a:ext>
            </a:extLst>
          </p:cNvPr>
          <p:cNvSpPr>
            <a:spLocks noGrp="1"/>
          </p:cNvSpPr>
          <p:nvPr>
            <p:ph type="title"/>
          </p:nvPr>
        </p:nvSpPr>
        <p:spPr/>
        <p:txBody>
          <a:bodyPr/>
          <a:lstStyle/>
          <a:p>
            <a:r>
              <a:rPr lang="en-US" dirty="0"/>
              <a:t>Preventing tantrums</a:t>
            </a:r>
          </a:p>
        </p:txBody>
      </p:sp>
      <p:sp>
        <p:nvSpPr>
          <p:cNvPr id="3" name="Content Placeholder 2">
            <a:extLst>
              <a:ext uri="{FF2B5EF4-FFF2-40B4-BE49-F238E27FC236}">
                <a16:creationId xmlns:a16="http://schemas.microsoft.com/office/drawing/2014/main" id="{DBEB5C92-690D-44F0-BCD4-C26D9186AD14}"/>
              </a:ext>
            </a:extLst>
          </p:cNvPr>
          <p:cNvSpPr>
            <a:spLocks noGrp="1"/>
          </p:cNvSpPr>
          <p:nvPr>
            <p:ph idx="1"/>
          </p:nvPr>
        </p:nvSpPr>
        <p:spPr>
          <a:xfrm>
            <a:off x="1436273" y="1709530"/>
            <a:ext cx="8915400" cy="4281205"/>
          </a:xfrm>
        </p:spPr>
        <p:txBody>
          <a:bodyPr>
            <a:normAutofit/>
          </a:bodyPr>
          <a:lstStyle/>
          <a:p>
            <a:pPr lvl="1">
              <a:lnSpc>
                <a:spcPct val="90000"/>
              </a:lnSpc>
            </a:pPr>
            <a:r>
              <a:rPr lang="en-US" sz="2000" dirty="0"/>
              <a:t>*Remember, what works for some, will be different for others!!</a:t>
            </a:r>
          </a:p>
          <a:p>
            <a:pPr lvl="1">
              <a:lnSpc>
                <a:spcPct val="90000"/>
              </a:lnSpc>
            </a:pPr>
            <a:r>
              <a:rPr lang="en-US" sz="2000" dirty="0"/>
              <a:t>Warnings/prep time for transitions</a:t>
            </a:r>
          </a:p>
          <a:p>
            <a:pPr lvl="1">
              <a:lnSpc>
                <a:spcPct val="90000"/>
              </a:lnSpc>
            </a:pPr>
            <a:r>
              <a:rPr lang="en-US" sz="2000" dirty="0"/>
              <a:t>Visual supports/reminders</a:t>
            </a:r>
          </a:p>
          <a:p>
            <a:pPr lvl="1">
              <a:lnSpc>
                <a:spcPct val="90000"/>
              </a:lnSpc>
            </a:pPr>
            <a:r>
              <a:rPr lang="en-US" sz="2000" dirty="0"/>
              <a:t>Consistency in routines and expectations</a:t>
            </a:r>
          </a:p>
          <a:p>
            <a:pPr lvl="1">
              <a:lnSpc>
                <a:spcPct val="90000"/>
              </a:lnSpc>
            </a:pPr>
            <a:r>
              <a:rPr lang="en-US" sz="2000" dirty="0"/>
              <a:t>Consistency in consequences for undesirable behaviors</a:t>
            </a:r>
          </a:p>
          <a:p>
            <a:pPr>
              <a:lnSpc>
                <a:spcPct val="90000"/>
              </a:lnSpc>
            </a:pPr>
            <a:r>
              <a:rPr lang="en-US" sz="2000" dirty="0"/>
              <a:t>We can also better facilitate problem solving</a:t>
            </a:r>
          </a:p>
          <a:p>
            <a:pPr lvl="1">
              <a:lnSpc>
                <a:spcPct val="90000"/>
              </a:lnSpc>
            </a:pPr>
            <a:r>
              <a:rPr lang="en-US" sz="2000" dirty="0"/>
              <a:t>Modeling</a:t>
            </a:r>
          </a:p>
          <a:p>
            <a:pPr lvl="1">
              <a:lnSpc>
                <a:spcPct val="90000"/>
              </a:lnSpc>
            </a:pPr>
            <a:r>
              <a:rPr lang="en-US" sz="2000" dirty="0"/>
              <a:t>Explicit teaching with words or pictures </a:t>
            </a:r>
          </a:p>
          <a:p>
            <a:pPr lvl="1">
              <a:lnSpc>
                <a:spcPct val="90000"/>
              </a:lnSpc>
            </a:pPr>
            <a:r>
              <a:rPr lang="en-US" sz="2000" dirty="0"/>
              <a:t>VALIDATE feelings “I could see that you were very angry”</a:t>
            </a:r>
          </a:p>
          <a:p>
            <a:pPr lvl="1">
              <a:lnSpc>
                <a:spcPct val="90000"/>
              </a:lnSpc>
            </a:pPr>
            <a:r>
              <a:rPr lang="en-US" sz="2000" dirty="0"/>
              <a:t>Use calm words and a calm voice (gosh, I know this can be hard!!...remember deep breaths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81040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F762B-4F49-40D6-BFD5-7A90FEC21437}"/>
              </a:ext>
            </a:extLst>
          </p:cNvPr>
          <p:cNvSpPr>
            <a:spLocks noGrp="1"/>
          </p:cNvSpPr>
          <p:nvPr>
            <p:ph type="title"/>
          </p:nvPr>
        </p:nvSpPr>
        <p:spPr>
          <a:xfrm>
            <a:off x="649224" y="645106"/>
            <a:ext cx="5122652" cy="1259894"/>
          </a:xfrm>
        </p:spPr>
        <p:txBody>
          <a:bodyPr>
            <a:normAutofit/>
          </a:bodyPr>
          <a:lstStyle/>
          <a:p>
            <a:r>
              <a:rPr lang="en-US" sz="3200" dirty="0"/>
              <a:t>What else can we do?</a:t>
            </a:r>
          </a:p>
        </p:txBody>
      </p:sp>
      <p:sp>
        <p:nvSpPr>
          <p:cNvPr id="20" name="Rectangle 12">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 name="Content Placeholder 7">
            <a:extLst>
              <a:ext uri="{FF2B5EF4-FFF2-40B4-BE49-F238E27FC236}">
                <a16:creationId xmlns:a16="http://schemas.microsoft.com/office/drawing/2014/main" id="{8DCF6C93-5B20-4D9B-A6BC-776B9C9B0EC6}"/>
              </a:ext>
            </a:extLst>
          </p:cNvPr>
          <p:cNvSpPr>
            <a:spLocks noGrp="1"/>
          </p:cNvSpPr>
          <p:nvPr>
            <p:ph idx="1"/>
          </p:nvPr>
        </p:nvSpPr>
        <p:spPr>
          <a:xfrm>
            <a:off x="649225" y="1417983"/>
            <a:ext cx="5122652" cy="4969565"/>
          </a:xfrm>
        </p:spPr>
        <p:txBody>
          <a:bodyPr>
            <a:normAutofit fontScale="92500" lnSpcReduction="10000"/>
          </a:bodyPr>
          <a:lstStyle/>
          <a:p>
            <a:r>
              <a:rPr lang="en-US" dirty="0"/>
              <a:t>Be kind to yourself</a:t>
            </a:r>
          </a:p>
          <a:p>
            <a:r>
              <a:rPr lang="en-US" dirty="0"/>
              <a:t>Be patient with yourself</a:t>
            </a:r>
          </a:p>
          <a:p>
            <a:r>
              <a:rPr lang="en-US" dirty="0"/>
              <a:t>Forgive yourself</a:t>
            </a:r>
          </a:p>
          <a:p>
            <a:r>
              <a:rPr lang="en-US" dirty="0"/>
              <a:t>Be honest about your feelings (modeling!)</a:t>
            </a:r>
          </a:p>
          <a:p>
            <a:r>
              <a:rPr lang="en-US" dirty="0"/>
              <a:t>PLAY outside everyday</a:t>
            </a:r>
          </a:p>
          <a:p>
            <a:r>
              <a:rPr lang="en-US" dirty="0"/>
              <a:t>Keep them busy with activities that promote a sense of accomplishment</a:t>
            </a:r>
          </a:p>
          <a:p>
            <a:r>
              <a:rPr lang="en-US" dirty="0"/>
              <a:t>Child-directed (yet supervised) play</a:t>
            </a:r>
          </a:p>
          <a:p>
            <a:r>
              <a:rPr lang="en-US" dirty="0"/>
              <a:t>Encourage and maintain social connections</a:t>
            </a:r>
          </a:p>
          <a:p>
            <a:endParaRPr lang="en-US" dirty="0"/>
          </a:p>
          <a:p>
            <a:endParaRPr lang="en-US" dirty="0"/>
          </a:p>
          <a:p>
            <a:endParaRPr lang="en-US" dirty="0"/>
          </a:p>
          <a:p>
            <a:r>
              <a:rPr lang="en-US" dirty="0"/>
              <a:t>*Chart from Affinity Consulting Ontario</a:t>
            </a:r>
          </a:p>
        </p:txBody>
      </p:sp>
      <p:pic>
        <p:nvPicPr>
          <p:cNvPr id="4" name="Content Placeholder 3">
            <a:extLst>
              <a:ext uri="{FF2B5EF4-FFF2-40B4-BE49-F238E27FC236}">
                <a16:creationId xmlns:a16="http://schemas.microsoft.com/office/drawing/2014/main" id="{2C446D00-CC27-47D2-8FA0-93E70AEE5169}"/>
              </a:ext>
            </a:extLst>
          </p:cNvPr>
          <p:cNvPicPr>
            <a:picLocks noChangeAspect="1"/>
          </p:cNvPicPr>
          <p:nvPr/>
        </p:nvPicPr>
        <p:blipFill>
          <a:blip r:embed="rId2"/>
          <a:stretch>
            <a:fillRect/>
          </a:stretch>
        </p:blipFill>
        <p:spPr>
          <a:xfrm>
            <a:off x="6420125" y="645106"/>
            <a:ext cx="4960638" cy="5613914"/>
          </a:xfrm>
          <a:prstGeom prst="rect">
            <a:avLst/>
          </a:prstGeom>
        </p:spPr>
      </p:pic>
      <p:sp>
        <p:nvSpPr>
          <p:cNvPr id="22"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99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9EC5-8B40-43D4-BA8C-469D96731CCA}"/>
              </a:ext>
            </a:extLst>
          </p:cNvPr>
          <p:cNvSpPr>
            <a:spLocks noGrp="1"/>
          </p:cNvSpPr>
          <p:nvPr>
            <p:ph type="title"/>
          </p:nvPr>
        </p:nvSpPr>
        <p:spPr/>
        <p:txBody>
          <a:bodyPr/>
          <a:lstStyle/>
          <a:p>
            <a:r>
              <a:rPr lang="en-US" dirty="0"/>
              <a:t>Book Recommendations for families</a:t>
            </a:r>
          </a:p>
        </p:txBody>
      </p:sp>
      <p:sp>
        <p:nvSpPr>
          <p:cNvPr id="3" name="Content Placeholder 2">
            <a:extLst>
              <a:ext uri="{FF2B5EF4-FFF2-40B4-BE49-F238E27FC236}">
                <a16:creationId xmlns:a16="http://schemas.microsoft.com/office/drawing/2014/main" id="{C2689C91-F04C-420F-AFBE-4B198E0F131E}"/>
              </a:ext>
            </a:extLst>
          </p:cNvPr>
          <p:cNvSpPr>
            <a:spLocks noGrp="1"/>
          </p:cNvSpPr>
          <p:nvPr>
            <p:ph idx="1"/>
          </p:nvPr>
        </p:nvSpPr>
        <p:spPr>
          <a:xfrm>
            <a:off x="2231404" y="1470991"/>
            <a:ext cx="8915400" cy="5247861"/>
          </a:xfrm>
        </p:spPr>
        <p:txBody>
          <a:bodyPr>
            <a:normAutofit fontScale="92500" lnSpcReduction="10000"/>
          </a:bodyPr>
          <a:lstStyle/>
          <a:p>
            <a:r>
              <a:rPr lang="en-US" i="1" dirty="0"/>
              <a:t>I am Love: A book of compassion </a:t>
            </a:r>
            <a:r>
              <a:rPr lang="en-US" dirty="0"/>
              <a:t>Susan Verde</a:t>
            </a:r>
            <a:endParaRPr lang="en-US" i="1" dirty="0"/>
          </a:p>
          <a:p>
            <a:r>
              <a:rPr lang="en-US" i="1" dirty="0"/>
              <a:t>I am Peace: A book of mindfulness </a:t>
            </a:r>
            <a:r>
              <a:rPr lang="en-US" dirty="0"/>
              <a:t>Susan Verde</a:t>
            </a:r>
          </a:p>
          <a:p>
            <a:r>
              <a:rPr lang="en-US" i="1" dirty="0"/>
              <a:t>I am Human: A book of compassion </a:t>
            </a:r>
            <a:r>
              <a:rPr lang="en-US" dirty="0"/>
              <a:t>Susan Verde</a:t>
            </a:r>
          </a:p>
          <a:p>
            <a:r>
              <a:rPr lang="en-US" i="1" dirty="0"/>
              <a:t>All About Feelings </a:t>
            </a:r>
            <a:r>
              <a:rPr lang="en-US" dirty="0"/>
              <a:t>Felicity Brooks (also in Spanish)</a:t>
            </a:r>
          </a:p>
          <a:p>
            <a:r>
              <a:rPr lang="en-US" i="1" dirty="0"/>
              <a:t>All About Families </a:t>
            </a:r>
            <a:r>
              <a:rPr lang="en-US" dirty="0"/>
              <a:t>Felicity Brooks </a:t>
            </a:r>
          </a:p>
          <a:p>
            <a:r>
              <a:rPr lang="en-US" i="1" dirty="0"/>
              <a:t>Lift the Flap First Q&amp;A: What are Feelings? </a:t>
            </a:r>
            <a:r>
              <a:rPr lang="en-US" dirty="0"/>
              <a:t>Katie </a:t>
            </a:r>
            <a:r>
              <a:rPr lang="en-US" dirty="0" err="1"/>
              <a:t>Daynes</a:t>
            </a:r>
            <a:endParaRPr lang="en-US" dirty="0"/>
          </a:p>
          <a:p>
            <a:r>
              <a:rPr lang="en-US" i="1" dirty="0"/>
              <a:t>What if I know my Feelings? </a:t>
            </a:r>
            <a:r>
              <a:rPr lang="en-US" dirty="0"/>
              <a:t>Michelle Nelson Schmidt</a:t>
            </a:r>
          </a:p>
          <a:p>
            <a:r>
              <a:rPr lang="en-US" i="1" dirty="0"/>
              <a:t>Jonathon James and the </a:t>
            </a:r>
            <a:r>
              <a:rPr lang="en-US" i="1" dirty="0" err="1"/>
              <a:t>Whatif</a:t>
            </a:r>
            <a:r>
              <a:rPr lang="en-US" i="1" dirty="0"/>
              <a:t> Monster </a:t>
            </a:r>
            <a:r>
              <a:rPr lang="en-US" dirty="0"/>
              <a:t>Michelle Nelson Schmidt (also in Spanish</a:t>
            </a:r>
            <a:endParaRPr lang="en-US" i="1" dirty="0"/>
          </a:p>
          <a:p>
            <a:r>
              <a:rPr lang="en-US" dirty="0"/>
              <a:t>First Time Feelings Collection: </a:t>
            </a:r>
            <a:r>
              <a:rPr lang="en-US" i="1" dirty="0"/>
              <a:t>Cautious Chameleon; Grumpy Tortoise; </a:t>
            </a:r>
            <a:r>
              <a:rPr lang="en-US" i="1" dirty="0" err="1"/>
              <a:t>Scaredy</a:t>
            </a:r>
            <a:r>
              <a:rPr lang="en-US" i="1" dirty="0"/>
              <a:t> Cat; Steady Sloth </a:t>
            </a:r>
            <a:r>
              <a:rPr lang="en-US" dirty="0"/>
              <a:t>M. Buxton</a:t>
            </a:r>
          </a:p>
          <a:p>
            <a:r>
              <a:rPr lang="en-US" i="1" dirty="0"/>
              <a:t>Best Behavior </a:t>
            </a:r>
            <a:r>
              <a:rPr lang="en-US" dirty="0"/>
              <a:t>Patricia Hegarty</a:t>
            </a:r>
          </a:p>
          <a:p>
            <a:r>
              <a:rPr lang="en-US" i="1" dirty="0"/>
              <a:t>Red </a:t>
            </a:r>
            <a:r>
              <a:rPr lang="en-US" i="1" dirty="0" err="1"/>
              <a:t>Red</a:t>
            </a:r>
            <a:r>
              <a:rPr lang="en-US" i="1" dirty="0"/>
              <a:t> </a:t>
            </a:r>
            <a:r>
              <a:rPr lang="en-US" i="1" dirty="0" err="1"/>
              <a:t>Red</a:t>
            </a:r>
            <a:r>
              <a:rPr lang="en-US" i="1" dirty="0"/>
              <a:t> </a:t>
            </a:r>
            <a:r>
              <a:rPr lang="en-US" dirty="0"/>
              <a:t>Polly Dunbar</a:t>
            </a:r>
          </a:p>
          <a:p>
            <a:r>
              <a:rPr lang="en-US" i="1" dirty="0"/>
              <a:t>I Breathe </a:t>
            </a:r>
            <a:r>
              <a:rPr lang="en-US" dirty="0"/>
              <a:t>Susie Brooks</a:t>
            </a:r>
          </a:p>
          <a:p>
            <a:r>
              <a:rPr lang="en-US" i="1" dirty="0"/>
              <a:t>Mindful Kids cards </a:t>
            </a:r>
            <a:r>
              <a:rPr lang="en-US" dirty="0"/>
              <a:t>Barefoot Books</a:t>
            </a:r>
            <a:endParaRPr lang="en-US" i="1" dirty="0"/>
          </a:p>
        </p:txBody>
      </p:sp>
      <p:pic>
        <p:nvPicPr>
          <p:cNvPr id="4" name="Picture 3">
            <a:extLst>
              <a:ext uri="{FF2B5EF4-FFF2-40B4-BE49-F238E27FC236}">
                <a16:creationId xmlns:a16="http://schemas.microsoft.com/office/drawing/2014/main" id="{38713702-24BF-4937-8841-8F80EF2D468B}"/>
              </a:ext>
            </a:extLst>
          </p:cNvPr>
          <p:cNvPicPr>
            <a:picLocks noChangeAspect="1"/>
          </p:cNvPicPr>
          <p:nvPr/>
        </p:nvPicPr>
        <p:blipFill>
          <a:blip r:embed="rId2"/>
          <a:stretch>
            <a:fillRect/>
          </a:stretch>
        </p:blipFill>
        <p:spPr>
          <a:xfrm>
            <a:off x="8146230" y="1152820"/>
            <a:ext cx="1814366" cy="2168565"/>
          </a:xfrm>
          <a:prstGeom prst="rect">
            <a:avLst/>
          </a:prstGeom>
        </p:spPr>
      </p:pic>
      <p:pic>
        <p:nvPicPr>
          <p:cNvPr id="5" name="Picture 4">
            <a:extLst>
              <a:ext uri="{FF2B5EF4-FFF2-40B4-BE49-F238E27FC236}">
                <a16:creationId xmlns:a16="http://schemas.microsoft.com/office/drawing/2014/main" id="{332A39AB-1013-4B59-978E-2E215D2901A4}"/>
              </a:ext>
            </a:extLst>
          </p:cNvPr>
          <p:cNvPicPr>
            <a:picLocks noChangeAspect="1"/>
          </p:cNvPicPr>
          <p:nvPr/>
        </p:nvPicPr>
        <p:blipFill>
          <a:blip r:embed="rId3"/>
          <a:stretch>
            <a:fillRect/>
          </a:stretch>
        </p:blipFill>
        <p:spPr>
          <a:xfrm>
            <a:off x="379828" y="230678"/>
            <a:ext cx="1647562" cy="1844285"/>
          </a:xfrm>
          <a:prstGeom prst="rect">
            <a:avLst/>
          </a:prstGeom>
        </p:spPr>
      </p:pic>
      <p:pic>
        <p:nvPicPr>
          <p:cNvPr id="6" name="Picture 5">
            <a:extLst>
              <a:ext uri="{FF2B5EF4-FFF2-40B4-BE49-F238E27FC236}">
                <a16:creationId xmlns:a16="http://schemas.microsoft.com/office/drawing/2014/main" id="{60A38C4C-772E-49CF-833A-A0A22791ABC0}"/>
              </a:ext>
            </a:extLst>
          </p:cNvPr>
          <p:cNvPicPr>
            <a:picLocks noChangeAspect="1"/>
          </p:cNvPicPr>
          <p:nvPr/>
        </p:nvPicPr>
        <p:blipFill>
          <a:blip r:embed="rId4"/>
          <a:stretch>
            <a:fillRect/>
          </a:stretch>
        </p:blipFill>
        <p:spPr>
          <a:xfrm>
            <a:off x="10213144" y="4873548"/>
            <a:ext cx="1978855" cy="1932682"/>
          </a:xfrm>
          <a:prstGeom prst="rect">
            <a:avLst/>
          </a:prstGeom>
        </p:spPr>
      </p:pic>
      <p:pic>
        <p:nvPicPr>
          <p:cNvPr id="7" name="Picture 6">
            <a:extLst>
              <a:ext uri="{FF2B5EF4-FFF2-40B4-BE49-F238E27FC236}">
                <a16:creationId xmlns:a16="http://schemas.microsoft.com/office/drawing/2014/main" id="{65DE4E10-C58D-42D9-9C50-5706177DDA46}"/>
              </a:ext>
            </a:extLst>
          </p:cNvPr>
          <p:cNvPicPr>
            <a:picLocks noChangeAspect="1"/>
          </p:cNvPicPr>
          <p:nvPr/>
        </p:nvPicPr>
        <p:blipFill>
          <a:blip r:embed="rId5"/>
          <a:stretch>
            <a:fillRect/>
          </a:stretch>
        </p:blipFill>
        <p:spPr>
          <a:xfrm>
            <a:off x="511185" y="4711531"/>
            <a:ext cx="1654403" cy="1686016"/>
          </a:xfrm>
          <a:prstGeom prst="rect">
            <a:avLst/>
          </a:prstGeom>
        </p:spPr>
      </p:pic>
      <p:pic>
        <p:nvPicPr>
          <p:cNvPr id="8" name="Picture 7">
            <a:extLst>
              <a:ext uri="{FF2B5EF4-FFF2-40B4-BE49-F238E27FC236}">
                <a16:creationId xmlns:a16="http://schemas.microsoft.com/office/drawing/2014/main" id="{9165E49F-1A27-4CF7-AAA7-4849B6793238}"/>
              </a:ext>
            </a:extLst>
          </p:cNvPr>
          <p:cNvPicPr>
            <a:picLocks noChangeAspect="1"/>
          </p:cNvPicPr>
          <p:nvPr/>
        </p:nvPicPr>
        <p:blipFill>
          <a:blip r:embed="rId6"/>
          <a:stretch>
            <a:fillRect/>
          </a:stretch>
        </p:blipFill>
        <p:spPr>
          <a:xfrm>
            <a:off x="455214" y="2631247"/>
            <a:ext cx="1648925" cy="1686017"/>
          </a:xfrm>
          <a:prstGeom prst="rect">
            <a:avLst/>
          </a:prstGeom>
        </p:spPr>
      </p:pic>
      <p:pic>
        <p:nvPicPr>
          <p:cNvPr id="9" name="Picture 8">
            <a:extLst>
              <a:ext uri="{FF2B5EF4-FFF2-40B4-BE49-F238E27FC236}">
                <a16:creationId xmlns:a16="http://schemas.microsoft.com/office/drawing/2014/main" id="{42549865-DF67-45A2-8D00-370C2D06FFEA}"/>
              </a:ext>
            </a:extLst>
          </p:cNvPr>
          <p:cNvPicPr>
            <a:picLocks noChangeAspect="1"/>
          </p:cNvPicPr>
          <p:nvPr/>
        </p:nvPicPr>
        <p:blipFill>
          <a:blip r:embed="rId7"/>
          <a:stretch>
            <a:fillRect/>
          </a:stretch>
        </p:blipFill>
        <p:spPr>
          <a:xfrm>
            <a:off x="8069560" y="5067082"/>
            <a:ext cx="1939570" cy="1739148"/>
          </a:xfrm>
          <a:prstGeom prst="rect">
            <a:avLst/>
          </a:prstGeom>
        </p:spPr>
      </p:pic>
      <p:pic>
        <p:nvPicPr>
          <p:cNvPr id="10" name="Picture 9">
            <a:extLst>
              <a:ext uri="{FF2B5EF4-FFF2-40B4-BE49-F238E27FC236}">
                <a16:creationId xmlns:a16="http://schemas.microsoft.com/office/drawing/2014/main" id="{579CD8E2-2B35-413C-A46C-979ECA3720B1}"/>
              </a:ext>
            </a:extLst>
          </p:cNvPr>
          <p:cNvPicPr>
            <a:picLocks noChangeAspect="1"/>
          </p:cNvPicPr>
          <p:nvPr/>
        </p:nvPicPr>
        <p:blipFill>
          <a:blip r:embed="rId8"/>
          <a:stretch>
            <a:fillRect/>
          </a:stretch>
        </p:blipFill>
        <p:spPr>
          <a:xfrm>
            <a:off x="10057281" y="1698946"/>
            <a:ext cx="1754891" cy="2105869"/>
          </a:xfrm>
          <a:prstGeom prst="rect">
            <a:avLst/>
          </a:prstGeom>
        </p:spPr>
      </p:pic>
    </p:spTree>
    <p:extLst>
      <p:ext uri="{BB962C8B-B14F-4D97-AF65-F5344CB8AC3E}">
        <p14:creationId xmlns:p14="http://schemas.microsoft.com/office/powerpoint/2010/main" val="72139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F2CA-F88D-4551-96C4-95DA30E4998E}"/>
              </a:ext>
            </a:extLst>
          </p:cNvPr>
          <p:cNvSpPr>
            <a:spLocks noGrp="1"/>
          </p:cNvSpPr>
          <p:nvPr>
            <p:ph type="title"/>
          </p:nvPr>
        </p:nvSpPr>
        <p:spPr>
          <a:xfrm>
            <a:off x="649224" y="645106"/>
            <a:ext cx="5122652" cy="1259894"/>
          </a:xfrm>
        </p:spPr>
        <p:txBody>
          <a:bodyPr>
            <a:normAutofit/>
          </a:bodyPr>
          <a:lstStyle/>
          <a:p>
            <a:r>
              <a:rPr lang="en-US" sz="2800" dirty="0"/>
              <a:t>Game/Activity Recommendations</a:t>
            </a:r>
          </a:p>
        </p:txBody>
      </p:sp>
      <p:sp>
        <p:nvSpPr>
          <p:cNvPr id="3" name="Content Placeholder 2">
            <a:extLst>
              <a:ext uri="{FF2B5EF4-FFF2-40B4-BE49-F238E27FC236}">
                <a16:creationId xmlns:a16="http://schemas.microsoft.com/office/drawing/2014/main" id="{689E32C3-8857-4F03-8DAC-2949B6FB1C66}"/>
              </a:ext>
            </a:extLst>
          </p:cNvPr>
          <p:cNvSpPr>
            <a:spLocks noGrp="1"/>
          </p:cNvSpPr>
          <p:nvPr>
            <p:ph idx="1"/>
          </p:nvPr>
        </p:nvSpPr>
        <p:spPr>
          <a:xfrm>
            <a:off x="1038035" y="1645920"/>
            <a:ext cx="4733842" cy="4246933"/>
          </a:xfrm>
        </p:spPr>
        <p:txBody>
          <a:bodyPr>
            <a:noAutofit/>
          </a:bodyPr>
          <a:lstStyle/>
          <a:p>
            <a:pPr marL="0" indent="0">
              <a:lnSpc>
                <a:spcPct val="90000"/>
              </a:lnSpc>
              <a:buNone/>
            </a:pPr>
            <a:r>
              <a:rPr lang="en-US" sz="2000" i="1" dirty="0"/>
              <a:t>Silly Street </a:t>
            </a:r>
          </a:p>
          <a:p>
            <a:pPr marL="0" indent="0">
              <a:lnSpc>
                <a:spcPct val="90000"/>
              </a:lnSpc>
              <a:buNone/>
            </a:pPr>
            <a:r>
              <a:rPr lang="en-US" sz="2000" i="1" dirty="0"/>
              <a:t>Sneaky, Snacky Squirrel</a:t>
            </a:r>
          </a:p>
          <a:p>
            <a:pPr marL="0" indent="0">
              <a:lnSpc>
                <a:spcPct val="90000"/>
              </a:lnSpc>
              <a:buNone/>
            </a:pPr>
            <a:r>
              <a:rPr lang="en-US" sz="2000" i="1" dirty="0"/>
              <a:t>Sunny and Stormy Day: Book and Game </a:t>
            </a:r>
          </a:p>
          <a:p>
            <a:pPr marL="0" indent="0">
              <a:lnSpc>
                <a:spcPct val="90000"/>
              </a:lnSpc>
              <a:buNone/>
            </a:pPr>
            <a:r>
              <a:rPr lang="en-US" sz="2000" dirty="0"/>
              <a:t>Cooperative Games such as:</a:t>
            </a:r>
          </a:p>
          <a:p>
            <a:pPr marL="0" indent="0">
              <a:lnSpc>
                <a:spcPct val="90000"/>
              </a:lnSpc>
              <a:buNone/>
            </a:pPr>
            <a:r>
              <a:rPr lang="en-US" sz="2000" i="1" dirty="0"/>
              <a:t>Jenga</a:t>
            </a:r>
          </a:p>
          <a:p>
            <a:pPr marL="0" indent="0">
              <a:lnSpc>
                <a:spcPct val="90000"/>
              </a:lnSpc>
              <a:buNone/>
            </a:pPr>
            <a:r>
              <a:rPr lang="en-US" sz="2000" i="1" dirty="0"/>
              <a:t>Feed the </a:t>
            </a:r>
            <a:r>
              <a:rPr lang="en-US" sz="2000" i="1" dirty="0" err="1"/>
              <a:t>Wozzle</a:t>
            </a:r>
            <a:r>
              <a:rPr lang="en-US" sz="2000" i="1" dirty="0"/>
              <a:t> </a:t>
            </a:r>
          </a:p>
          <a:p>
            <a:pPr marL="0" indent="0">
              <a:lnSpc>
                <a:spcPct val="90000"/>
              </a:lnSpc>
              <a:buNone/>
            </a:pPr>
            <a:r>
              <a:rPr lang="en-US" sz="2000" i="1" dirty="0"/>
              <a:t>Race to the Treasure</a:t>
            </a:r>
          </a:p>
          <a:p>
            <a:pPr marL="0" indent="0">
              <a:lnSpc>
                <a:spcPct val="90000"/>
              </a:lnSpc>
              <a:buNone/>
            </a:pPr>
            <a:r>
              <a:rPr lang="en-US" sz="2000" i="1" dirty="0"/>
              <a:t>Count Your Chickens</a:t>
            </a:r>
          </a:p>
          <a:p>
            <a:pPr marL="0" indent="0">
              <a:lnSpc>
                <a:spcPct val="90000"/>
              </a:lnSpc>
              <a:buNone/>
            </a:pPr>
            <a:r>
              <a:rPr lang="en-US" sz="2000" i="1" dirty="0"/>
              <a:t>Hoot, Owl, Hoot</a:t>
            </a:r>
          </a:p>
          <a:p>
            <a:pPr marL="0" indent="0">
              <a:lnSpc>
                <a:spcPct val="90000"/>
              </a:lnSpc>
              <a:buNone/>
            </a:pPr>
            <a:r>
              <a:rPr lang="en-US" sz="2000" dirty="0"/>
              <a:t>Red Light, Green Light</a:t>
            </a:r>
          </a:p>
          <a:p>
            <a:pPr marL="0" indent="0">
              <a:lnSpc>
                <a:spcPct val="90000"/>
              </a:lnSpc>
              <a:buNone/>
            </a:pPr>
            <a:r>
              <a:rPr lang="en-US" sz="2000" dirty="0"/>
              <a:t>Simon Says</a:t>
            </a:r>
          </a:p>
          <a:p>
            <a:pPr marL="0" indent="0">
              <a:lnSpc>
                <a:spcPct val="90000"/>
              </a:lnSpc>
              <a:buNone/>
            </a:pPr>
            <a:r>
              <a:rPr lang="en-US" sz="2000" dirty="0"/>
              <a:t>Yoga Poses</a:t>
            </a:r>
          </a:p>
        </p:txBody>
      </p:sp>
      <p:pic>
        <p:nvPicPr>
          <p:cNvPr id="6" name="Picture 5">
            <a:extLst>
              <a:ext uri="{FF2B5EF4-FFF2-40B4-BE49-F238E27FC236}">
                <a16:creationId xmlns:a16="http://schemas.microsoft.com/office/drawing/2014/main" id="{A242228E-18D1-4133-94C0-A5FE4B3B84C4}"/>
              </a:ext>
            </a:extLst>
          </p:cNvPr>
          <p:cNvPicPr>
            <a:picLocks noChangeAspect="1"/>
          </p:cNvPicPr>
          <p:nvPr/>
        </p:nvPicPr>
        <p:blipFill>
          <a:blip r:embed="rId2"/>
          <a:stretch>
            <a:fillRect/>
          </a:stretch>
        </p:blipFill>
        <p:spPr>
          <a:xfrm>
            <a:off x="6221178" y="941438"/>
            <a:ext cx="2384324" cy="2384324"/>
          </a:xfrm>
          <a:prstGeom prst="rect">
            <a:avLst/>
          </a:prstGeom>
        </p:spPr>
      </p:pic>
      <p:pic>
        <p:nvPicPr>
          <p:cNvPr id="5" name="Picture 4">
            <a:extLst>
              <a:ext uri="{FF2B5EF4-FFF2-40B4-BE49-F238E27FC236}">
                <a16:creationId xmlns:a16="http://schemas.microsoft.com/office/drawing/2014/main" id="{BCD123AE-3C9D-4635-A4B7-671D8066BA8C}"/>
              </a:ext>
            </a:extLst>
          </p:cNvPr>
          <p:cNvPicPr>
            <a:picLocks noChangeAspect="1"/>
          </p:cNvPicPr>
          <p:nvPr/>
        </p:nvPicPr>
        <p:blipFill>
          <a:blip r:embed="rId3"/>
          <a:stretch>
            <a:fillRect/>
          </a:stretch>
        </p:blipFill>
        <p:spPr>
          <a:xfrm>
            <a:off x="9030362" y="941438"/>
            <a:ext cx="2384324" cy="2384324"/>
          </a:xfrm>
          <a:prstGeom prst="rect">
            <a:avLst/>
          </a:prstGeom>
        </p:spPr>
      </p:pic>
      <p:pic>
        <p:nvPicPr>
          <p:cNvPr id="7" name="Picture 6">
            <a:extLst>
              <a:ext uri="{FF2B5EF4-FFF2-40B4-BE49-F238E27FC236}">
                <a16:creationId xmlns:a16="http://schemas.microsoft.com/office/drawing/2014/main" id="{0151E074-A41C-4203-B5B7-50AAC9138B09}"/>
              </a:ext>
            </a:extLst>
          </p:cNvPr>
          <p:cNvPicPr>
            <a:picLocks noChangeAspect="1"/>
          </p:cNvPicPr>
          <p:nvPr/>
        </p:nvPicPr>
        <p:blipFill>
          <a:blip r:embed="rId4"/>
          <a:stretch>
            <a:fillRect/>
          </a:stretch>
        </p:blipFill>
        <p:spPr>
          <a:xfrm>
            <a:off x="5362738" y="3429000"/>
            <a:ext cx="3377901" cy="2094822"/>
          </a:xfrm>
          <a:prstGeom prst="rect">
            <a:avLst/>
          </a:prstGeom>
        </p:spPr>
      </p:pic>
      <p:pic>
        <p:nvPicPr>
          <p:cNvPr id="4" name="Picture 3">
            <a:extLst>
              <a:ext uri="{FF2B5EF4-FFF2-40B4-BE49-F238E27FC236}">
                <a16:creationId xmlns:a16="http://schemas.microsoft.com/office/drawing/2014/main" id="{58CD638D-4D15-4D37-8E7F-0BF88FAE01B2}"/>
              </a:ext>
            </a:extLst>
          </p:cNvPr>
          <p:cNvPicPr>
            <a:picLocks noChangeAspect="1"/>
          </p:cNvPicPr>
          <p:nvPr/>
        </p:nvPicPr>
        <p:blipFill>
          <a:blip r:embed="rId5"/>
          <a:stretch>
            <a:fillRect/>
          </a:stretch>
        </p:blipFill>
        <p:spPr>
          <a:xfrm>
            <a:off x="9030362" y="3508529"/>
            <a:ext cx="2384324" cy="2384324"/>
          </a:xfrm>
          <a:prstGeom prst="rect">
            <a:avLst/>
          </a:prstGeom>
        </p:spPr>
      </p:pic>
    </p:spTree>
    <p:extLst>
      <p:ext uri="{BB962C8B-B14F-4D97-AF65-F5344CB8AC3E}">
        <p14:creationId xmlns:p14="http://schemas.microsoft.com/office/powerpoint/2010/main" val="27026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7804-EBFE-4BCD-89CA-8116B0647648}"/>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647FD985-0CBF-4647-B409-47626A7873EC}"/>
              </a:ext>
            </a:extLst>
          </p:cNvPr>
          <p:cNvSpPr>
            <a:spLocks noGrp="1"/>
          </p:cNvSpPr>
          <p:nvPr>
            <p:ph idx="1"/>
          </p:nvPr>
        </p:nvSpPr>
        <p:spPr>
          <a:xfrm>
            <a:off x="2589212" y="1537252"/>
            <a:ext cx="8915400" cy="4696638"/>
          </a:xfrm>
        </p:spPr>
        <p:txBody>
          <a:bodyPr>
            <a:normAutofit fontScale="85000" lnSpcReduction="20000"/>
          </a:bodyPr>
          <a:lstStyle/>
          <a:p>
            <a:r>
              <a:rPr lang="en-US" sz="2400" dirty="0"/>
              <a:t>Tinkergarten.com (for outdoor activities)</a:t>
            </a:r>
          </a:p>
          <a:p>
            <a:pPr lvl="1"/>
            <a:r>
              <a:rPr lang="en-US" sz="2200" dirty="0"/>
              <a:t>Many can be adapted for indoor play</a:t>
            </a:r>
          </a:p>
          <a:p>
            <a:pPr lvl="2"/>
            <a:r>
              <a:rPr lang="en-US" sz="2000" dirty="0"/>
              <a:t>Activities are appropriate for ALL types of weather</a:t>
            </a:r>
          </a:p>
          <a:p>
            <a:r>
              <a:rPr lang="en-US" sz="2400" dirty="0"/>
              <a:t>https://sleepingshouldbeeasy.com/</a:t>
            </a:r>
          </a:p>
          <a:p>
            <a:r>
              <a:rPr lang="en-US" sz="2400" dirty="0"/>
              <a:t>NASPonline.org/resources (mental health and school based resources</a:t>
            </a:r>
          </a:p>
          <a:p>
            <a:r>
              <a:rPr lang="en-US" sz="2400" dirty="0"/>
              <a:t>Childmind.org</a:t>
            </a:r>
          </a:p>
          <a:p>
            <a:r>
              <a:rPr lang="en-US" sz="2400" dirty="0">
                <a:hlinkClick r:id="rId2"/>
              </a:rPr>
              <a:t>https://positivepsychology.com/mindfulness-for-children-kids-activities/</a:t>
            </a:r>
            <a:endParaRPr lang="en-US" sz="2400" dirty="0"/>
          </a:p>
          <a:p>
            <a:r>
              <a:rPr lang="en-US" sz="2400" dirty="0"/>
              <a:t>Audible (if your children enjoy being read to but you’re in need of a break for work or for yourself)</a:t>
            </a:r>
          </a:p>
          <a:p>
            <a:r>
              <a:rPr lang="en-US" sz="2400" dirty="0"/>
              <a:t>Other community agencies: </a:t>
            </a:r>
          </a:p>
          <a:p>
            <a:pPr lvl="2"/>
            <a:r>
              <a:rPr lang="en-US" sz="2400" dirty="0"/>
              <a:t>Library programs, Dept of Human Services, Oasis Family Success Center, Barnegat Communities that Care</a:t>
            </a:r>
          </a:p>
          <a:p>
            <a:endParaRPr lang="en-US" sz="2400" dirty="0"/>
          </a:p>
        </p:txBody>
      </p:sp>
    </p:spTree>
    <p:extLst>
      <p:ext uri="{BB962C8B-B14F-4D97-AF65-F5344CB8AC3E}">
        <p14:creationId xmlns:p14="http://schemas.microsoft.com/office/powerpoint/2010/main" val="23151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B278-1689-44EA-8AC4-56C466EB4D9E}"/>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26A74F6A-E170-402E-BFEE-DC04A751C5A4}"/>
              </a:ext>
            </a:extLst>
          </p:cNvPr>
          <p:cNvSpPr>
            <a:spLocks noGrp="1"/>
          </p:cNvSpPr>
          <p:nvPr>
            <p:ph idx="1"/>
          </p:nvPr>
        </p:nvSpPr>
        <p:spPr>
          <a:xfrm>
            <a:off x="2589212" y="1550504"/>
            <a:ext cx="8915400" cy="5022574"/>
          </a:xfrm>
        </p:spPr>
        <p:txBody>
          <a:bodyPr>
            <a:normAutofit fontScale="92500" lnSpcReduction="10000"/>
          </a:bodyPr>
          <a:lstStyle/>
          <a:p>
            <a:r>
              <a:rPr lang="en-US" sz="2400" dirty="0"/>
              <a:t>Mental health issues are on the rise in children</a:t>
            </a:r>
          </a:p>
          <a:p>
            <a:pPr lvl="1"/>
            <a:r>
              <a:rPr lang="en-US" sz="2200" dirty="0"/>
              <a:t>Impact of stigma</a:t>
            </a:r>
          </a:p>
          <a:p>
            <a:pPr lvl="1"/>
            <a:r>
              <a:rPr lang="en-US" sz="2200" b="1" dirty="0"/>
              <a:t>Mental health is just as important as medical/physical health</a:t>
            </a:r>
          </a:p>
          <a:p>
            <a:r>
              <a:rPr lang="en-US" sz="2400" b="1" dirty="0"/>
              <a:t>Resilience –Coping skills</a:t>
            </a:r>
          </a:p>
          <a:p>
            <a:r>
              <a:rPr lang="en-US" sz="2400" dirty="0"/>
              <a:t>Self-care for the caregiver</a:t>
            </a:r>
          </a:p>
          <a:p>
            <a:pPr lvl="1"/>
            <a:r>
              <a:rPr lang="en-US" sz="2200" dirty="0"/>
              <a:t>Seek support/network to share ideas and/or just to vent!</a:t>
            </a:r>
          </a:p>
          <a:p>
            <a:r>
              <a:rPr lang="en-US" sz="2400" dirty="0"/>
              <a:t>Decrease screen usage; Increase connection through reading or play </a:t>
            </a:r>
          </a:p>
          <a:p>
            <a:r>
              <a:rPr lang="en-US" sz="2200" b="1" dirty="0"/>
              <a:t>Deep breaths, patience, grace (we are human, too!)</a:t>
            </a:r>
          </a:p>
          <a:p>
            <a:r>
              <a:rPr lang="en-US" sz="2400" dirty="0"/>
              <a:t>Increase outside time AND free play</a:t>
            </a:r>
          </a:p>
          <a:p>
            <a:pPr lvl="1"/>
            <a:r>
              <a:rPr lang="en-US" sz="2200" dirty="0"/>
              <a:t>Increases creativity and problem solving</a:t>
            </a:r>
          </a:p>
          <a:p>
            <a:pPr lvl="2"/>
            <a:r>
              <a:rPr lang="en-US" sz="2000" dirty="0"/>
              <a:t>Foster coping, resilience, and self-regulation!</a:t>
            </a:r>
          </a:p>
        </p:txBody>
      </p:sp>
    </p:spTree>
    <p:extLst>
      <p:ext uri="{BB962C8B-B14F-4D97-AF65-F5344CB8AC3E}">
        <p14:creationId xmlns:p14="http://schemas.microsoft.com/office/powerpoint/2010/main" val="293691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94A-E4DE-4186-926B-7B00FD16B6E5}"/>
              </a:ext>
            </a:extLst>
          </p:cNvPr>
          <p:cNvSpPr>
            <a:spLocks noGrp="1"/>
          </p:cNvSpPr>
          <p:nvPr>
            <p:ph type="title"/>
          </p:nvPr>
        </p:nvSpPr>
        <p:spPr/>
        <p:txBody>
          <a:bodyPr/>
          <a:lstStyle/>
          <a:p>
            <a:r>
              <a:rPr lang="en-US" dirty="0"/>
              <a:t>Final Q&amp;A</a:t>
            </a:r>
          </a:p>
        </p:txBody>
      </p:sp>
      <p:sp>
        <p:nvSpPr>
          <p:cNvPr id="3" name="Content Placeholder 2">
            <a:extLst>
              <a:ext uri="{FF2B5EF4-FFF2-40B4-BE49-F238E27FC236}">
                <a16:creationId xmlns:a16="http://schemas.microsoft.com/office/drawing/2014/main" id="{FD25A6D5-51CA-41C4-A612-70BC49749537}"/>
              </a:ext>
            </a:extLst>
          </p:cNvPr>
          <p:cNvSpPr>
            <a:spLocks noGrp="1"/>
          </p:cNvSpPr>
          <p:nvPr>
            <p:ph idx="1"/>
          </p:nvPr>
        </p:nvSpPr>
        <p:spPr/>
        <p:txBody>
          <a:bodyPr>
            <a:normAutofit fontScale="92500" lnSpcReduction="10000"/>
          </a:bodyPr>
          <a:lstStyle/>
          <a:p>
            <a:r>
              <a:rPr lang="en-US" sz="2400"/>
              <a:t>Questions, comments, or tips to share?</a:t>
            </a:r>
            <a:endParaRPr lang="en-US" sz="2400" dirty="0"/>
          </a:p>
          <a:p>
            <a:endParaRPr lang="en-US" sz="2400" dirty="0"/>
          </a:p>
          <a:p>
            <a:pPr marL="0" indent="0" algn="ctr">
              <a:buNone/>
            </a:pPr>
            <a:r>
              <a:rPr lang="en-US" sz="4400" dirty="0"/>
              <a:t>THANK YOU!!!</a:t>
            </a:r>
          </a:p>
          <a:p>
            <a:pPr marL="0" indent="0" algn="ctr">
              <a:buNone/>
            </a:pPr>
            <a:endParaRPr lang="en-US" sz="2400" dirty="0"/>
          </a:p>
          <a:p>
            <a:pPr marL="0" indent="0" algn="ctr">
              <a:buNone/>
            </a:pPr>
            <a:endParaRPr lang="en-US" sz="2400" dirty="0"/>
          </a:p>
          <a:p>
            <a:pPr marL="0" indent="0">
              <a:buNone/>
            </a:pPr>
            <a:r>
              <a:rPr lang="en-US" sz="2400" dirty="0"/>
              <a:t>My contact info: Dr. Heather Tacovsky, NCSP</a:t>
            </a:r>
          </a:p>
          <a:p>
            <a:pPr marL="0" indent="0">
              <a:buNone/>
            </a:pPr>
            <a:r>
              <a:rPr lang="en-US" sz="2400" dirty="0"/>
              <a:t>					   </a:t>
            </a:r>
            <a:r>
              <a:rPr lang="en-US" sz="2400" dirty="0">
                <a:hlinkClick r:id="rId2"/>
              </a:rPr>
              <a:t>htacovsky@Georgian.edu</a:t>
            </a:r>
            <a:endParaRPr lang="en-US" sz="2400" dirty="0"/>
          </a:p>
          <a:p>
            <a:pPr marL="0" indent="0">
              <a:buNone/>
            </a:pPr>
            <a:r>
              <a:rPr lang="en-US" sz="2400" dirty="0"/>
              <a:t>					   heather.tacovsky@gmail.com</a:t>
            </a:r>
          </a:p>
        </p:txBody>
      </p:sp>
    </p:spTree>
    <p:extLst>
      <p:ext uri="{BB962C8B-B14F-4D97-AF65-F5344CB8AC3E}">
        <p14:creationId xmlns:p14="http://schemas.microsoft.com/office/powerpoint/2010/main" val="386323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30F30B9-47B5-40E7-A5DB-1E1DF2DC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6371A26E-4EC7-451A-B258-5E3891B1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280A43-068C-4313-B62F-79F0C1790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594D5-8514-44BB-8C68-F01A1789821D}"/>
              </a:ext>
            </a:extLst>
          </p:cNvPr>
          <p:cNvSpPr>
            <a:spLocks noGrp="1"/>
          </p:cNvSpPr>
          <p:nvPr>
            <p:ph type="title"/>
          </p:nvPr>
        </p:nvSpPr>
        <p:spPr>
          <a:xfrm>
            <a:off x="1742871" y="4912467"/>
            <a:ext cx="9765023" cy="1100405"/>
          </a:xfrm>
        </p:spPr>
        <p:txBody>
          <a:bodyPr>
            <a:normAutofit/>
          </a:bodyPr>
          <a:lstStyle/>
          <a:p>
            <a:r>
              <a:rPr lang="en-US">
                <a:solidFill>
                  <a:schemeClr val="bg1"/>
                </a:solidFill>
              </a:rPr>
              <a:t>Quick Intro…</a:t>
            </a:r>
          </a:p>
        </p:txBody>
      </p:sp>
      <p:sp>
        <p:nvSpPr>
          <p:cNvPr id="26" name="Freeform 11">
            <a:extLst>
              <a:ext uri="{FF2B5EF4-FFF2-40B4-BE49-F238E27FC236}">
                <a16:creationId xmlns:a16="http://schemas.microsoft.com/office/drawing/2014/main" id="{02EA7C10-D784-46D0-9433-3C30171C6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3217A928-F34C-40FE-8EDD-7440DFDE9E88}"/>
              </a:ext>
            </a:extLst>
          </p:cNvPr>
          <p:cNvGraphicFramePr>
            <a:graphicFrameLocks noGrp="1"/>
          </p:cNvGraphicFramePr>
          <p:nvPr>
            <p:ph idx="1"/>
            <p:extLst>
              <p:ext uri="{D42A27DB-BD31-4B8C-83A1-F6EECF244321}">
                <p14:modId xmlns:p14="http://schemas.microsoft.com/office/powerpoint/2010/main" val="3181218061"/>
              </p:ext>
            </p:extLst>
          </p:nvPr>
        </p:nvGraphicFramePr>
        <p:xfrm>
          <a:off x="955931" y="640080"/>
          <a:ext cx="10293711" cy="327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21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F30B9-47B5-40E7-A5DB-1E1DF2DC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371A26E-4EC7-451A-B258-5E3891B1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280A43-068C-4313-B62F-79F0C1790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906E3-A7AA-4E46-AC8E-D8062B33B1FE}"/>
              </a:ext>
            </a:extLst>
          </p:cNvPr>
          <p:cNvSpPr>
            <a:spLocks noGrp="1"/>
          </p:cNvSpPr>
          <p:nvPr>
            <p:ph type="title"/>
          </p:nvPr>
        </p:nvSpPr>
        <p:spPr>
          <a:xfrm>
            <a:off x="1742871" y="4912467"/>
            <a:ext cx="9765023" cy="1100405"/>
          </a:xfrm>
        </p:spPr>
        <p:txBody>
          <a:bodyPr>
            <a:normAutofit/>
          </a:bodyPr>
          <a:lstStyle/>
          <a:p>
            <a:r>
              <a:rPr lang="en-US">
                <a:solidFill>
                  <a:schemeClr val="bg1"/>
                </a:solidFill>
              </a:rPr>
              <a:t>Agenda</a:t>
            </a:r>
          </a:p>
        </p:txBody>
      </p:sp>
      <p:sp>
        <p:nvSpPr>
          <p:cNvPr id="15" name="Freeform 11">
            <a:extLst>
              <a:ext uri="{FF2B5EF4-FFF2-40B4-BE49-F238E27FC236}">
                <a16:creationId xmlns:a16="http://schemas.microsoft.com/office/drawing/2014/main" id="{02EA7C10-D784-46D0-9433-3C30171C6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894975C3-921B-4722-A0CB-52FE6FDAA0BE}"/>
              </a:ext>
            </a:extLst>
          </p:cNvPr>
          <p:cNvGraphicFramePr>
            <a:graphicFrameLocks noGrp="1"/>
          </p:cNvGraphicFramePr>
          <p:nvPr>
            <p:ph idx="1"/>
            <p:extLst>
              <p:ext uri="{D42A27DB-BD31-4B8C-83A1-F6EECF244321}">
                <p14:modId xmlns:p14="http://schemas.microsoft.com/office/powerpoint/2010/main" val="2767818074"/>
              </p:ext>
            </p:extLst>
          </p:nvPr>
        </p:nvGraphicFramePr>
        <p:xfrm>
          <a:off x="955931" y="640079"/>
          <a:ext cx="10293711" cy="4143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72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DBF2-1746-4C73-9B09-6A7C43BAA922}"/>
              </a:ext>
            </a:extLst>
          </p:cNvPr>
          <p:cNvSpPr>
            <a:spLocks noGrp="1"/>
          </p:cNvSpPr>
          <p:nvPr>
            <p:ph type="title"/>
          </p:nvPr>
        </p:nvSpPr>
        <p:spPr/>
        <p:txBody>
          <a:bodyPr/>
          <a:lstStyle/>
          <a:p>
            <a:r>
              <a:rPr lang="en-US" dirty="0"/>
              <a:t>Opening Thoughts</a:t>
            </a:r>
            <a:br>
              <a:rPr lang="en-US" dirty="0"/>
            </a:br>
            <a:r>
              <a:rPr lang="en-US" dirty="0"/>
              <a:t>	</a:t>
            </a:r>
          </a:p>
        </p:txBody>
      </p:sp>
      <p:sp>
        <p:nvSpPr>
          <p:cNvPr id="3" name="Content Placeholder 2">
            <a:extLst>
              <a:ext uri="{FF2B5EF4-FFF2-40B4-BE49-F238E27FC236}">
                <a16:creationId xmlns:a16="http://schemas.microsoft.com/office/drawing/2014/main" id="{4D900E9F-BCF1-4B84-8F89-6CACD5E00D7A}"/>
              </a:ext>
            </a:extLst>
          </p:cNvPr>
          <p:cNvSpPr>
            <a:spLocks noGrp="1"/>
          </p:cNvSpPr>
          <p:nvPr>
            <p:ph idx="1"/>
          </p:nvPr>
        </p:nvSpPr>
        <p:spPr>
          <a:xfrm>
            <a:off x="1590261" y="1669774"/>
            <a:ext cx="9914351" cy="5188226"/>
          </a:xfrm>
        </p:spPr>
        <p:txBody>
          <a:bodyPr>
            <a:normAutofit/>
          </a:bodyPr>
          <a:lstStyle/>
          <a:p>
            <a:r>
              <a:rPr lang="en-US" sz="2400" dirty="0"/>
              <a:t>What do you know about children’s mental health?</a:t>
            </a:r>
          </a:p>
          <a:p>
            <a:pPr lvl="1"/>
            <a:r>
              <a:rPr lang="en-US" sz="2200" dirty="0"/>
              <a:t>Includes social, emotional, behavioral aspects</a:t>
            </a:r>
          </a:p>
          <a:p>
            <a:pPr marL="457200" lvl="1" indent="0">
              <a:buNone/>
            </a:pPr>
            <a:endParaRPr lang="en-US" sz="2400" dirty="0"/>
          </a:p>
          <a:p>
            <a:pPr marL="457200" lvl="1" indent="0">
              <a:buNone/>
            </a:pPr>
            <a:r>
              <a:rPr lang="en-US" sz="2200" dirty="0"/>
              <a:t>*GOOD mental health does not mean the absence of disorder…it means </a:t>
            </a:r>
            <a:r>
              <a:rPr lang="en-US" sz="2200" b="1" dirty="0"/>
              <a:t>possessing the skills to cope with life’s changes and emotions</a:t>
            </a:r>
          </a:p>
          <a:p>
            <a:pPr marL="457200" lvl="1" indent="0">
              <a:buNone/>
            </a:pPr>
            <a:r>
              <a:rPr lang="en-US" sz="2200" b="1" dirty="0"/>
              <a:t>We want all of our children to be mentally healthy and be prepared to maintain mental wellness through childhood and beyond</a:t>
            </a:r>
          </a:p>
          <a:p>
            <a:endParaRPr lang="en-US" sz="2400" dirty="0"/>
          </a:p>
          <a:p>
            <a:r>
              <a:rPr lang="en-US" sz="2400" dirty="0"/>
              <a:t>What is resilience?</a:t>
            </a:r>
          </a:p>
          <a:p>
            <a:pPr lvl="1"/>
            <a:r>
              <a:rPr lang="en-US" sz="2200" dirty="0"/>
              <a:t>Our ability to recover from difficulties; our ability to cope in a positive way</a:t>
            </a:r>
          </a:p>
        </p:txBody>
      </p:sp>
    </p:spTree>
    <p:extLst>
      <p:ext uri="{BB962C8B-B14F-4D97-AF65-F5344CB8AC3E}">
        <p14:creationId xmlns:p14="http://schemas.microsoft.com/office/powerpoint/2010/main" val="97697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B1BA-CAF0-4F91-8322-E94FB5C63675}"/>
              </a:ext>
            </a:extLst>
          </p:cNvPr>
          <p:cNvSpPr>
            <a:spLocks noGrp="1"/>
          </p:cNvSpPr>
          <p:nvPr>
            <p:ph type="title"/>
          </p:nvPr>
        </p:nvSpPr>
        <p:spPr/>
        <p:txBody>
          <a:bodyPr/>
          <a:lstStyle/>
          <a:p>
            <a:r>
              <a:rPr lang="en-US" dirty="0"/>
              <a:t>What trends are we seeing today…?</a:t>
            </a:r>
          </a:p>
        </p:txBody>
      </p:sp>
      <p:sp>
        <p:nvSpPr>
          <p:cNvPr id="3" name="Content Placeholder 2">
            <a:extLst>
              <a:ext uri="{FF2B5EF4-FFF2-40B4-BE49-F238E27FC236}">
                <a16:creationId xmlns:a16="http://schemas.microsoft.com/office/drawing/2014/main" id="{5C01790C-F539-4AA0-B7AB-4A41C02BA325}"/>
              </a:ext>
            </a:extLst>
          </p:cNvPr>
          <p:cNvSpPr>
            <a:spLocks noGrp="1"/>
          </p:cNvSpPr>
          <p:nvPr>
            <p:ph idx="1"/>
          </p:nvPr>
        </p:nvSpPr>
        <p:spPr>
          <a:xfrm>
            <a:off x="1683027" y="1557131"/>
            <a:ext cx="9702316" cy="4876800"/>
          </a:xfrm>
        </p:spPr>
        <p:txBody>
          <a:bodyPr>
            <a:normAutofit/>
          </a:bodyPr>
          <a:lstStyle/>
          <a:p>
            <a:r>
              <a:rPr lang="en-US" sz="2400" dirty="0"/>
              <a:t>Stigma persists regarding mental health</a:t>
            </a:r>
          </a:p>
          <a:p>
            <a:pPr lvl="1"/>
            <a:r>
              <a:rPr lang="en-US" sz="2400" dirty="0"/>
              <a:t>DESPITE it being PART OF THE HUMAN EXPERIENCE</a:t>
            </a:r>
          </a:p>
          <a:p>
            <a:pPr lvl="1"/>
            <a:r>
              <a:rPr lang="en-US" sz="2400" dirty="0"/>
              <a:t>Misinformation…less help-seeking</a:t>
            </a:r>
          </a:p>
          <a:p>
            <a:r>
              <a:rPr lang="en-US" sz="2400" dirty="0"/>
              <a:t>Less time outside</a:t>
            </a:r>
          </a:p>
          <a:p>
            <a:r>
              <a:rPr lang="en-US" sz="2400" dirty="0"/>
              <a:t>More time with screens</a:t>
            </a:r>
          </a:p>
          <a:p>
            <a:r>
              <a:rPr lang="en-US" sz="2400" dirty="0"/>
              <a:t>Less time interacting/connecting</a:t>
            </a:r>
          </a:p>
          <a:p>
            <a:r>
              <a:rPr lang="en-US" sz="2400" dirty="0"/>
              <a:t>More time drilling/instructing</a:t>
            </a:r>
          </a:p>
          <a:p>
            <a:r>
              <a:rPr lang="en-US" sz="2400" dirty="0"/>
              <a:t>Less time PLAYING/unstructured</a:t>
            </a:r>
          </a:p>
          <a:p>
            <a:r>
              <a:rPr lang="en-US" sz="2400" dirty="0"/>
              <a:t>How can children develop the skills they need to cope with life? …with change or the unknown?</a:t>
            </a:r>
          </a:p>
        </p:txBody>
      </p:sp>
    </p:spTree>
    <p:extLst>
      <p:ext uri="{BB962C8B-B14F-4D97-AF65-F5344CB8AC3E}">
        <p14:creationId xmlns:p14="http://schemas.microsoft.com/office/powerpoint/2010/main" val="366401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101F-1F74-4B02-9F9F-5D9ABA8136F1}"/>
              </a:ext>
            </a:extLst>
          </p:cNvPr>
          <p:cNvSpPr>
            <a:spLocks noGrp="1"/>
          </p:cNvSpPr>
          <p:nvPr>
            <p:ph type="title"/>
          </p:nvPr>
        </p:nvSpPr>
        <p:spPr/>
        <p:txBody>
          <a:bodyPr/>
          <a:lstStyle/>
          <a:p>
            <a:r>
              <a:rPr lang="en-US" dirty="0"/>
              <a:t>Positive Adjustment and Resilience</a:t>
            </a:r>
          </a:p>
        </p:txBody>
      </p:sp>
      <p:sp>
        <p:nvSpPr>
          <p:cNvPr id="3" name="Content Placeholder 2">
            <a:extLst>
              <a:ext uri="{FF2B5EF4-FFF2-40B4-BE49-F238E27FC236}">
                <a16:creationId xmlns:a16="http://schemas.microsoft.com/office/drawing/2014/main" id="{F2B5E8D6-9339-4384-B84E-581B2881DF04}"/>
              </a:ext>
            </a:extLst>
          </p:cNvPr>
          <p:cNvSpPr>
            <a:spLocks noGrp="1"/>
          </p:cNvSpPr>
          <p:nvPr>
            <p:ph idx="1"/>
          </p:nvPr>
        </p:nvSpPr>
        <p:spPr>
          <a:xfrm>
            <a:off x="2589212" y="1325217"/>
            <a:ext cx="8915400" cy="5128592"/>
          </a:xfrm>
        </p:spPr>
        <p:txBody>
          <a:bodyPr>
            <a:normAutofit/>
          </a:bodyPr>
          <a:lstStyle/>
          <a:p>
            <a:r>
              <a:rPr lang="en-US" sz="2000" b="1" dirty="0"/>
              <a:t>Coping and Emotional Regulation</a:t>
            </a:r>
          </a:p>
          <a:p>
            <a:pPr lvl="1"/>
            <a:r>
              <a:rPr lang="en-US" sz="2000" dirty="0"/>
              <a:t>KEY to resilience</a:t>
            </a:r>
          </a:p>
          <a:p>
            <a:pPr lvl="1"/>
            <a:r>
              <a:rPr lang="en-US" sz="2000" dirty="0"/>
              <a:t>Children understand more than they can express…</a:t>
            </a:r>
          </a:p>
          <a:p>
            <a:r>
              <a:rPr lang="en-US" sz="2000" dirty="0"/>
              <a:t>Coping is defined as “constantly changing cognitive and behavioral efforts to manage specific external and/or internal demands that are appraised as taxing or exceeding the resources of the person” –Lazarus &amp; Folkman </a:t>
            </a:r>
          </a:p>
          <a:p>
            <a:r>
              <a:rPr lang="en-US" sz="2000" dirty="0"/>
              <a:t>“how people mobilize, guide, manage, energize, and direct behavior, emotion, and orientation or how they fail to do so” –Skinner and Wellborn </a:t>
            </a:r>
          </a:p>
          <a:p>
            <a:r>
              <a:rPr lang="en-US" sz="2000" dirty="0"/>
              <a:t>Dynamic process that changes with the demands of the stressor and includes a purposeful response—</a:t>
            </a:r>
            <a:r>
              <a:rPr lang="en-US" sz="2000" b="1" dirty="0"/>
              <a:t>REGULATION of stress responses</a:t>
            </a:r>
          </a:p>
          <a:p>
            <a:r>
              <a:rPr lang="en-US" sz="2000" dirty="0"/>
              <a:t>Sometimes </a:t>
            </a:r>
            <a:r>
              <a:rPr lang="en-US" sz="2000" b="1" dirty="0"/>
              <a:t>simple things can be STRESSORS to children</a:t>
            </a:r>
          </a:p>
          <a:p>
            <a:endParaRPr lang="en-US" sz="2000" b="1" dirty="0"/>
          </a:p>
          <a:p>
            <a:endParaRPr lang="en-US" b="1" dirty="0"/>
          </a:p>
        </p:txBody>
      </p:sp>
    </p:spTree>
    <p:extLst>
      <p:ext uri="{BB962C8B-B14F-4D97-AF65-F5344CB8AC3E}">
        <p14:creationId xmlns:p14="http://schemas.microsoft.com/office/powerpoint/2010/main" val="65722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2F3D-D767-408C-A4AC-0C1FF5629B45}"/>
              </a:ext>
            </a:extLst>
          </p:cNvPr>
          <p:cNvSpPr>
            <a:spLocks noGrp="1"/>
          </p:cNvSpPr>
          <p:nvPr>
            <p:ph type="title"/>
          </p:nvPr>
        </p:nvSpPr>
        <p:spPr/>
        <p:txBody>
          <a:bodyPr/>
          <a:lstStyle/>
          <a:p>
            <a:r>
              <a:rPr lang="en-US" dirty="0"/>
              <a:t>Promote Positivity and Growth</a:t>
            </a:r>
          </a:p>
        </p:txBody>
      </p:sp>
      <p:sp>
        <p:nvSpPr>
          <p:cNvPr id="3" name="Content Placeholder 2">
            <a:extLst>
              <a:ext uri="{FF2B5EF4-FFF2-40B4-BE49-F238E27FC236}">
                <a16:creationId xmlns:a16="http://schemas.microsoft.com/office/drawing/2014/main" id="{18F371BC-1E05-4AF3-8335-0BA219171B62}"/>
              </a:ext>
            </a:extLst>
          </p:cNvPr>
          <p:cNvSpPr>
            <a:spLocks noGrp="1"/>
          </p:cNvSpPr>
          <p:nvPr>
            <p:ph idx="1"/>
          </p:nvPr>
        </p:nvSpPr>
        <p:spPr>
          <a:xfrm>
            <a:off x="2589212" y="1444487"/>
            <a:ext cx="8915400" cy="4982817"/>
          </a:xfrm>
        </p:spPr>
        <p:txBody>
          <a:bodyPr>
            <a:normAutofit lnSpcReduction="10000"/>
          </a:bodyPr>
          <a:lstStyle/>
          <a:p>
            <a:r>
              <a:rPr lang="en-US" sz="2400" dirty="0"/>
              <a:t>Help foster a GROWTH MINDSET</a:t>
            </a:r>
          </a:p>
          <a:p>
            <a:pPr lvl="1"/>
            <a:r>
              <a:rPr lang="en-US" sz="2200" dirty="0"/>
              <a:t>“I can’t do this” vs. “How can I figure out how to do this?”</a:t>
            </a:r>
          </a:p>
          <a:p>
            <a:pPr lvl="1"/>
            <a:r>
              <a:rPr lang="en-US" sz="2200" dirty="0"/>
              <a:t>Positivity and Optimism</a:t>
            </a:r>
          </a:p>
          <a:p>
            <a:pPr lvl="1"/>
            <a:r>
              <a:rPr lang="en-US" sz="2200" dirty="0"/>
              <a:t>Model this with your own reactions and behaviors </a:t>
            </a:r>
          </a:p>
          <a:p>
            <a:r>
              <a:rPr lang="en-US" sz="2400" dirty="0"/>
              <a:t>Predictable routines/rituals</a:t>
            </a:r>
          </a:p>
          <a:p>
            <a:r>
              <a:rPr lang="en-US" sz="2400" dirty="0"/>
              <a:t>Clear expectations and rules</a:t>
            </a:r>
          </a:p>
          <a:p>
            <a:r>
              <a:rPr lang="en-US" sz="2400" dirty="0"/>
              <a:t>Foster Competence/Achievement/Success</a:t>
            </a:r>
          </a:p>
          <a:p>
            <a:r>
              <a:rPr lang="en-US" sz="2400" dirty="0"/>
              <a:t>Promote Physical health</a:t>
            </a:r>
          </a:p>
          <a:p>
            <a:pPr lvl="1"/>
            <a:r>
              <a:rPr lang="en-US" sz="2200" dirty="0"/>
              <a:t>Nutrition, sleep, etc. </a:t>
            </a:r>
          </a:p>
          <a:p>
            <a:r>
              <a:rPr lang="en-US" sz="2400" dirty="0"/>
              <a:t>Normalize BIG feelings </a:t>
            </a:r>
            <a:r>
              <a:rPr lang="en-US" sz="2400" dirty="0">
                <a:sym typeface="Wingdings" panose="05000000000000000000" pitchFamily="2" charset="2"/>
              </a:rPr>
              <a:t> support emotional regulation</a:t>
            </a:r>
            <a:endParaRPr lang="en-US" sz="2400" dirty="0"/>
          </a:p>
          <a:p>
            <a:pPr lvl="1"/>
            <a:r>
              <a:rPr lang="en-US" sz="2200" dirty="0"/>
              <a:t>Acknowledge, relate, support, guide problem solving </a:t>
            </a:r>
          </a:p>
          <a:p>
            <a:endParaRPr lang="en-US" dirty="0"/>
          </a:p>
        </p:txBody>
      </p:sp>
    </p:spTree>
    <p:extLst>
      <p:ext uri="{BB962C8B-B14F-4D97-AF65-F5344CB8AC3E}">
        <p14:creationId xmlns:p14="http://schemas.microsoft.com/office/powerpoint/2010/main" val="6127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1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2" name="Group 2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5" name="Rectangle 4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C81F4D19-E55C-4932-82D5-8F23DA6A5466}"/>
              </a:ext>
            </a:extLst>
          </p:cNvPr>
          <p:cNvSpPr>
            <a:spLocks noGrp="1"/>
          </p:cNvSpPr>
          <p:nvPr>
            <p:ph type="title"/>
          </p:nvPr>
        </p:nvSpPr>
        <p:spPr>
          <a:xfrm>
            <a:off x="1898690" y="844510"/>
            <a:ext cx="3710018" cy="4169749"/>
          </a:xfrm>
        </p:spPr>
        <p:txBody>
          <a:bodyPr vert="horz" lIns="91440" tIns="45720" rIns="91440" bIns="45720" rtlCol="0" anchor="b">
            <a:normAutofit/>
          </a:bodyPr>
          <a:lstStyle/>
          <a:p>
            <a:r>
              <a:rPr lang="en-US" sz="4400"/>
              <a:t>Growth Mindset phrases</a:t>
            </a:r>
            <a:br>
              <a:rPr lang="en-US" sz="4400"/>
            </a:br>
            <a:endParaRPr lang="en-US" sz="4400" dirty="0"/>
          </a:p>
        </p:txBody>
      </p:sp>
      <p:sp>
        <p:nvSpPr>
          <p:cNvPr id="8" name="Content Placeholder 7">
            <a:extLst>
              <a:ext uri="{FF2B5EF4-FFF2-40B4-BE49-F238E27FC236}">
                <a16:creationId xmlns:a16="http://schemas.microsoft.com/office/drawing/2014/main" id="{D7AFBD11-0B66-4FF8-BC66-C4C95CCD75CF}"/>
              </a:ext>
            </a:extLst>
          </p:cNvPr>
          <p:cNvSpPr>
            <a:spLocks noGrp="1"/>
          </p:cNvSpPr>
          <p:nvPr>
            <p:ph idx="1"/>
          </p:nvPr>
        </p:nvSpPr>
        <p:spPr>
          <a:xfrm>
            <a:off x="1898690" y="5097928"/>
            <a:ext cx="3710018" cy="915561"/>
          </a:xfrm>
        </p:spPr>
        <p:txBody>
          <a:bodyPr vert="horz" lIns="91440" tIns="45720" rIns="91440" bIns="45720" rtlCol="0" anchor="t">
            <a:normAutofit/>
          </a:bodyPr>
          <a:lstStyle/>
          <a:p>
            <a:pPr marL="0" indent="0">
              <a:buNone/>
            </a:pPr>
            <a:r>
              <a:rPr lang="en-US" b="1">
                <a:solidFill>
                  <a:schemeClr val="tx1">
                    <a:lumMod val="65000"/>
                    <a:lumOff val="35000"/>
                  </a:schemeClr>
                </a:solidFill>
              </a:rPr>
              <a:t>At school and at home </a:t>
            </a:r>
          </a:p>
        </p:txBody>
      </p:sp>
      <p:pic>
        <p:nvPicPr>
          <p:cNvPr id="4" name="Content Placeholder 3">
            <a:extLst>
              <a:ext uri="{FF2B5EF4-FFF2-40B4-BE49-F238E27FC236}">
                <a16:creationId xmlns:a16="http://schemas.microsoft.com/office/drawing/2014/main" id="{FD080A2E-9245-47A6-B5AC-36A0A3334764}"/>
              </a:ext>
            </a:extLst>
          </p:cNvPr>
          <p:cNvPicPr>
            <a:picLocks noChangeAspect="1"/>
          </p:cNvPicPr>
          <p:nvPr/>
        </p:nvPicPr>
        <p:blipFill rotWithShape="1">
          <a:blip r:embed="rId2"/>
          <a:srcRect t="8140" r="-1" b="4687"/>
          <a:stretch/>
        </p:blipFill>
        <p:spPr>
          <a:xfrm>
            <a:off x="6096000" y="-20963"/>
            <a:ext cx="6096000" cy="6878963"/>
          </a:xfrm>
          <a:prstGeom prst="rect">
            <a:avLst/>
          </a:prstGeom>
        </p:spPr>
      </p:pic>
    </p:spTree>
    <p:extLst>
      <p:ext uri="{BB962C8B-B14F-4D97-AF65-F5344CB8AC3E}">
        <p14:creationId xmlns:p14="http://schemas.microsoft.com/office/powerpoint/2010/main" val="420368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C9419-5E49-4D7E-B753-53ED72D351D0}"/>
              </a:ext>
            </a:extLst>
          </p:cNvPr>
          <p:cNvSpPr>
            <a:spLocks noGrp="1"/>
          </p:cNvSpPr>
          <p:nvPr>
            <p:ph type="title"/>
          </p:nvPr>
        </p:nvSpPr>
        <p:spPr>
          <a:xfrm>
            <a:off x="9392813" y="3101093"/>
            <a:ext cx="2454052" cy="3029344"/>
          </a:xfrm>
        </p:spPr>
        <p:txBody>
          <a:bodyPr>
            <a:normAutofit/>
          </a:bodyPr>
          <a:lstStyle/>
          <a:p>
            <a:r>
              <a:rPr lang="en-US" sz="3200">
                <a:solidFill>
                  <a:schemeClr val="bg1"/>
                </a:solidFill>
              </a:rPr>
              <a:t>More on Emotional Regulation</a:t>
            </a:r>
          </a:p>
        </p:txBody>
      </p:sp>
      <p:sp>
        <p:nvSpPr>
          <p:cNvPr id="15" name="Freeform: Shape 1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19D1D09D-13A4-4085-926B-8DB5258E4341}"/>
              </a:ext>
            </a:extLst>
          </p:cNvPr>
          <p:cNvGraphicFramePr>
            <a:graphicFrameLocks noGrp="1"/>
          </p:cNvGraphicFramePr>
          <p:nvPr>
            <p:ph idx="1"/>
            <p:extLst>
              <p:ext uri="{D42A27DB-BD31-4B8C-83A1-F6EECF244321}">
                <p14:modId xmlns:p14="http://schemas.microsoft.com/office/powerpoint/2010/main" val="352590276"/>
              </p:ext>
            </p:extLst>
          </p:nvPr>
        </p:nvGraphicFramePr>
        <p:xfrm>
          <a:off x="523679" y="0"/>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5491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4213</TotalTime>
  <Words>1371</Words>
  <Application>Microsoft Office PowerPoint</Application>
  <PresentationFormat>Widescreen</PresentationFormat>
  <Paragraphs>164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Raising Resilient Kids</vt:lpstr>
      <vt:lpstr>Quick Intro…</vt:lpstr>
      <vt:lpstr>Agenda</vt:lpstr>
      <vt:lpstr>Opening Thoughts  </vt:lpstr>
      <vt:lpstr>What trends are we seeing today…?</vt:lpstr>
      <vt:lpstr>Positive Adjustment and Resilience</vt:lpstr>
      <vt:lpstr>Promote Positivity and Growth</vt:lpstr>
      <vt:lpstr>Growth Mindset phrases </vt:lpstr>
      <vt:lpstr>More on Emotional Regulation</vt:lpstr>
      <vt:lpstr>PowerPoint Presentation</vt:lpstr>
      <vt:lpstr>WHY? And more importantly, what to do</vt:lpstr>
      <vt:lpstr>Preventing tantrums</vt:lpstr>
      <vt:lpstr>What else can we do?</vt:lpstr>
      <vt:lpstr>Book Recommendations for families</vt:lpstr>
      <vt:lpstr>Game/Activity Recommendations</vt:lpstr>
      <vt:lpstr>Other resources</vt:lpstr>
      <vt:lpstr>Key Points</vt:lpstr>
      <vt:lpstr>Final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Families Raise Resilient Kids</dc:title>
  <dc:creator>Heather Tacovsky</dc:creator>
  <cp:lastModifiedBy>Heather Tacovsky</cp:lastModifiedBy>
  <cp:revision>5</cp:revision>
  <dcterms:created xsi:type="dcterms:W3CDTF">2020-10-16T16:47:27Z</dcterms:created>
  <dcterms:modified xsi:type="dcterms:W3CDTF">2020-10-29T15:52:02Z</dcterms:modified>
</cp:coreProperties>
</file>